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sldIdLst>
    <p:sldId id="264" r:id="rId5"/>
    <p:sldId id="258" r:id="rId6"/>
    <p:sldId id="266" r:id="rId7"/>
    <p:sldId id="287" r:id="rId8"/>
    <p:sldId id="288" r:id="rId9"/>
    <p:sldId id="290" r:id="rId10"/>
    <p:sldId id="292" r:id="rId11"/>
    <p:sldId id="283" r:id="rId12"/>
    <p:sldId id="279" r:id="rId13"/>
    <p:sldId id="285" r:id="rId14"/>
    <p:sldId id="273" r:id="rId15"/>
    <p:sldId id="263" r:id="rId16"/>
    <p:sldId id="284" r:id="rId17"/>
    <p:sldId id="268" r:id="rId18"/>
    <p:sldId id="271" r:id="rId19"/>
    <p:sldId id="272" r:id="rId20"/>
    <p:sldId id="269" r:id="rId21"/>
    <p:sldId id="270" r:id="rId22"/>
    <p:sldId id="291" r:id="rId23"/>
    <p:sldId id="286" r:id="rId24"/>
    <p:sldId id="293" r:id="rId25"/>
    <p:sldId id="294" r:id="rId26"/>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k Meschberger" initials="FM" lastIdx="2" clrIdx="0">
    <p:extLst>
      <p:ext uri="{19B8F6BF-5375-455C-9EA6-DF929625EA0E}">
        <p15:presenceInfo xmlns:p15="http://schemas.microsoft.com/office/powerpoint/2012/main" userId="004394dd0dcc7d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7E4B4"/>
    <a:srgbClr val="FFE674"/>
    <a:srgbClr val="8077B6"/>
    <a:srgbClr val="461F77"/>
    <a:srgbClr val="213C70"/>
    <a:srgbClr val="B63D25"/>
    <a:srgbClr val="C14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A686D-B31C-4E94-B10E-8E94C5AE2A48}" v="3" dt="2022-04-21T21:45:10.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8" d="100"/>
          <a:sy n="68" d="100"/>
        </p:scale>
        <p:origin x="14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F73E5D65-40A7-4373-A289-8664AA8675A1}" type="datetimeFigureOut">
              <a:rPr lang="es-ES" smtClean="0"/>
              <a:t>12/05/2022</a:t>
            </a:fld>
            <a:endParaRPr lang="es-ES"/>
          </a:p>
        </p:txBody>
      </p:sp>
      <p:sp>
        <p:nvSpPr>
          <p:cNvPr id="4" name="Marcador de imagen de diapositiva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A5D4F54B-00EA-433E-BA09-CEE3904B300E}" type="slidenum">
              <a:rPr lang="es-ES" smtClean="0"/>
              <a:t>‹Nº›</a:t>
            </a:fld>
            <a:endParaRPr lang="es-ES"/>
          </a:p>
        </p:txBody>
      </p:sp>
    </p:spTree>
    <p:extLst>
      <p:ext uri="{BB962C8B-B14F-4D97-AF65-F5344CB8AC3E}">
        <p14:creationId xmlns:p14="http://schemas.microsoft.com/office/powerpoint/2010/main" val="62188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solidFill>
                <a:srgbClr val="FF0000"/>
              </a:solidFill>
            </a:endParaRPr>
          </a:p>
        </p:txBody>
      </p:sp>
      <p:sp>
        <p:nvSpPr>
          <p:cNvPr id="4" name="Marcador de número de diapositiva 3"/>
          <p:cNvSpPr>
            <a:spLocks noGrp="1"/>
          </p:cNvSpPr>
          <p:nvPr>
            <p:ph type="sldNum" sz="quarter" idx="5"/>
          </p:nvPr>
        </p:nvSpPr>
        <p:spPr/>
        <p:txBody>
          <a:bodyPr/>
          <a:lstStyle/>
          <a:p>
            <a:fld id="{A5D4F54B-00EA-433E-BA09-CEE3904B300E}" type="slidenum">
              <a:rPr lang="es-ES" smtClean="0"/>
              <a:t>1</a:t>
            </a:fld>
            <a:endParaRPr lang="es-ES"/>
          </a:p>
        </p:txBody>
      </p:sp>
    </p:spTree>
    <p:extLst>
      <p:ext uri="{BB962C8B-B14F-4D97-AF65-F5344CB8AC3E}">
        <p14:creationId xmlns:p14="http://schemas.microsoft.com/office/powerpoint/2010/main" val="339308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D4F54B-00EA-433E-BA09-CEE3904B300E}" type="slidenum">
              <a:rPr lang="es-ES" smtClean="0"/>
              <a:t>3</a:t>
            </a:fld>
            <a:endParaRPr lang="es-ES"/>
          </a:p>
        </p:txBody>
      </p:sp>
    </p:spTree>
    <p:extLst>
      <p:ext uri="{BB962C8B-B14F-4D97-AF65-F5344CB8AC3E}">
        <p14:creationId xmlns:p14="http://schemas.microsoft.com/office/powerpoint/2010/main" val="113823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714353-5105-4AE2-A76E-540BB9DE4B7D}"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D4DA3-48A1-4810-A086-11DEDA59BC32}" type="slidenum">
              <a:rPr lang="en-US" smtClean="0"/>
              <a:t>‹Nº›</a:t>
            </a:fld>
            <a:endParaRPr lang="en-US"/>
          </a:p>
        </p:txBody>
      </p:sp>
    </p:spTree>
    <p:extLst>
      <p:ext uri="{BB962C8B-B14F-4D97-AF65-F5344CB8AC3E}">
        <p14:creationId xmlns:p14="http://schemas.microsoft.com/office/powerpoint/2010/main" val="1588441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14353-5105-4AE2-A76E-540BB9DE4B7D}"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D4DA3-48A1-4810-A086-11DEDA59BC32}" type="slidenum">
              <a:rPr lang="en-US" smtClean="0"/>
              <a:t>‹Nº›</a:t>
            </a:fld>
            <a:endParaRPr lang="en-US"/>
          </a:p>
        </p:txBody>
      </p:sp>
    </p:spTree>
    <p:extLst>
      <p:ext uri="{BB962C8B-B14F-4D97-AF65-F5344CB8AC3E}">
        <p14:creationId xmlns:p14="http://schemas.microsoft.com/office/powerpoint/2010/main" val="74239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14353-5105-4AE2-A76E-540BB9DE4B7D}"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D4DA3-48A1-4810-A086-11DEDA59BC32}" type="slidenum">
              <a:rPr lang="en-US" smtClean="0"/>
              <a:t>‹Nº›</a:t>
            </a:fld>
            <a:endParaRPr lang="en-US"/>
          </a:p>
        </p:txBody>
      </p:sp>
    </p:spTree>
    <p:extLst>
      <p:ext uri="{BB962C8B-B14F-4D97-AF65-F5344CB8AC3E}">
        <p14:creationId xmlns:p14="http://schemas.microsoft.com/office/powerpoint/2010/main" val="2871298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714353-5105-4AE2-A76E-540BB9DE4B7D}"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D4DA3-48A1-4810-A086-11DEDA59BC32}" type="slidenum">
              <a:rPr lang="en-US" smtClean="0"/>
              <a:t>‹Nº›</a:t>
            </a:fld>
            <a:endParaRPr lang="en-US"/>
          </a:p>
        </p:txBody>
      </p:sp>
    </p:spTree>
    <p:extLst>
      <p:ext uri="{BB962C8B-B14F-4D97-AF65-F5344CB8AC3E}">
        <p14:creationId xmlns:p14="http://schemas.microsoft.com/office/powerpoint/2010/main" val="11864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714353-5105-4AE2-A76E-540BB9DE4B7D}"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D4DA3-48A1-4810-A086-11DEDA59BC32}" type="slidenum">
              <a:rPr lang="en-US" smtClean="0"/>
              <a:t>‹Nº›</a:t>
            </a:fld>
            <a:endParaRPr lang="en-US"/>
          </a:p>
        </p:txBody>
      </p:sp>
    </p:spTree>
    <p:extLst>
      <p:ext uri="{BB962C8B-B14F-4D97-AF65-F5344CB8AC3E}">
        <p14:creationId xmlns:p14="http://schemas.microsoft.com/office/powerpoint/2010/main" val="210864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714353-5105-4AE2-A76E-540BB9DE4B7D}"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D4DA3-48A1-4810-A086-11DEDA59BC32}" type="slidenum">
              <a:rPr lang="en-US" smtClean="0"/>
              <a:t>‹Nº›</a:t>
            </a:fld>
            <a:endParaRPr lang="en-US"/>
          </a:p>
        </p:txBody>
      </p:sp>
    </p:spTree>
    <p:extLst>
      <p:ext uri="{BB962C8B-B14F-4D97-AF65-F5344CB8AC3E}">
        <p14:creationId xmlns:p14="http://schemas.microsoft.com/office/powerpoint/2010/main" val="3278828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714353-5105-4AE2-A76E-540BB9DE4B7D}"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1D4DA3-48A1-4810-A086-11DEDA59BC32}" type="slidenum">
              <a:rPr lang="en-US" smtClean="0"/>
              <a:t>‹Nº›</a:t>
            </a:fld>
            <a:endParaRPr lang="en-US"/>
          </a:p>
        </p:txBody>
      </p:sp>
    </p:spTree>
    <p:extLst>
      <p:ext uri="{BB962C8B-B14F-4D97-AF65-F5344CB8AC3E}">
        <p14:creationId xmlns:p14="http://schemas.microsoft.com/office/powerpoint/2010/main" val="196456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714353-5105-4AE2-A76E-540BB9DE4B7D}"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1D4DA3-48A1-4810-A086-11DEDA59BC32}" type="slidenum">
              <a:rPr lang="en-US" smtClean="0"/>
              <a:t>‹Nº›</a:t>
            </a:fld>
            <a:endParaRPr lang="en-US"/>
          </a:p>
        </p:txBody>
      </p:sp>
    </p:spTree>
    <p:extLst>
      <p:ext uri="{BB962C8B-B14F-4D97-AF65-F5344CB8AC3E}">
        <p14:creationId xmlns:p14="http://schemas.microsoft.com/office/powerpoint/2010/main" val="152273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14353-5105-4AE2-A76E-540BB9DE4B7D}"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1D4DA3-48A1-4810-A086-11DEDA59BC32}" type="slidenum">
              <a:rPr lang="en-US" smtClean="0"/>
              <a:t>‹Nº›</a:t>
            </a:fld>
            <a:endParaRPr lang="en-US"/>
          </a:p>
        </p:txBody>
      </p:sp>
    </p:spTree>
    <p:extLst>
      <p:ext uri="{BB962C8B-B14F-4D97-AF65-F5344CB8AC3E}">
        <p14:creationId xmlns:p14="http://schemas.microsoft.com/office/powerpoint/2010/main" val="124636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714353-5105-4AE2-A76E-540BB9DE4B7D}"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D4DA3-48A1-4810-A086-11DEDA59BC32}" type="slidenum">
              <a:rPr lang="en-US" smtClean="0"/>
              <a:t>‹Nº›</a:t>
            </a:fld>
            <a:endParaRPr lang="en-US"/>
          </a:p>
        </p:txBody>
      </p:sp>
    </p:spTree>
    <p:extLst>
      <p:ext uri="{BB962C8B-B14F-4D97-AF65-F5344CB8AC3E}">
        <p14:creationId xmlns:p14="http://schemas.microsoft.com/office/powerpoint/2010/main" val="932670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714353-5105-4AE2-A76E-540BB9DE4B7D}"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D4DA3-48A1-4810-A086-11DEDA59BC32}" type="slidenum">
              <a:rPr lang="en-US" smtClean="0"/>
              <a:t>‹Nº›</a:t>
            </a:fld>
            <a:endParaRPr lang="en-US"/>
          </a:p>
        </p:txBody>
      </p:sp>
    </p:spTree>
    <p:extLst>
      <p:ext uri="{BB962C8B-B14F-4D97-AF65-F5344CB8AC3E}">
        <p14:creationId xmlns:p14="http://schemas.microsoft.com/office/powerpoint/2010/main" val="348435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14353-5105-4AE2-A76E-540BB9DE4B7D}" type="datetimeFigureOut">
              <a:rPr lang="en-US" smtClean="0"/>
              <a:t>5/12/2022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D4DA3-48A1-4810-A086-11DEDA59BC32}" type="slidenum">
              <a:rPr lang="en-US" smtClean="0"/>
              <a:t>‹Nº›</a:t>
            </a:fld>
            <a:endParaRPr lang="en-US"/>
          </a:p>
        </p:txBody>
      </p:sp>
    </p:spTree>
    <p:extLst>
      <p:ext uri="{BB962C8B-B14F-4D97-AF65-F5344CB8AC3E}">
        <p14:creationId xmlns:p14="http://schemas.microsoft.com/office/powerpoint/2010/main" val="39257020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slideLayout" Target="../slideLayouts/slideLayout7.xml"/><Relationship Id="rId7" Type="http://schemas.openxmlformats.org/officeDocument/2006/relationships/image" Target="../media/image18.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jgutierrezm@ub.edu" TargetMode="External"/><Relationship Id="rId2" Type="http://schemas.openxmlformats.org/officeDocument/2006/relationships/hyperlink" Target="mailto:franck.meschberger@ub.edu"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jgutierrezm@ub.edu" TargetMode="External"/><Relationship Id="rId2" Type="http://schemas.openxmlformats.org/officeDocument/2006/relationships/hyperlink" Target="mailto:franck.meschberger@ub.edu"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BA55-8C2F-40F6-9E14-93A8E5A0BED4}"/>
              </a:ext>
            </a:extLst>
          </p:cNvPr>
          <p:cNvSpPr txBox="1"/>
          <p:nvPr/>
        </p:nvSpPr>
        <p:spPr>
          <a:xfrm>
            <a:off x="134716" y="1688363"/>
            <a:ext cx="6131367" cy="1260345"/>
          </a:xfrm>
          <a:prstGeom prst="rect">
            <a:avLst/>
          </a:prstGeom>
          <a:noFill/>
        </p:spPr>
        <p:txBody>
          <a:bodyPr wrap="square" rtlCol="0">
            <a:spAutoFit/>
          </a:bodyPr>
          <a:lstStyle/>
          <a:p>
            <a:pPr algn="ct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Using an attentional bias modification task through Virtual Reality to reduce fear of gaining weight and body anxiety.</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graphical user interface&#10;&#10;Description automatically generated">
            <a:extLst>
              <a:ext uri="{FF2B5EF4-FFF2-40B4-BE49-F238E27FC236}">
                <a16:creationId xmlns:a16="http://schemas.microsoft.com/office/drawing/2014/main" id="{0A1562EE-81C4-400B-AB87-FA68CBA30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30" y="59927"/>
            <a:ext cx="8010940" cy="1356462"/>
          </a:xfrm>
          <a:prstGeom prst="rect">
            <a:avLst/>
          </a:prstGeom>
        </p:spPr>
      </p:pic>
      <p:pic>
        <p:nvPicPr>
          <p:cNvPr id="5" name="Imagen 4">
            <a:extLst>
              <a:ext uri="{FF2B5EF4-FFF2-40B4-BE49-F238E27FC236}">
                <a16:creationId xmlns:a16="http://schemas.microsoft.com/office/drawing/2014/main" id="{518A7095-68A9-453E-9B16-E001D7CE92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7188" b="14476"/>
          <a:stretch/>
        </p:blipFill>
        <p:spPr>
          <a:xfrm>
            <a:off x="6577776" y="5108570"/>
            <a:ext cx="1969878" cy="962824"/>
          </a:xfrm>
          <a:prstGeom prst="rect">
            <a:avLst/>
          </a:prstGeom>
        </p:spPr>
      </p:pic>
      <p:sp>
        <p:nvSpPr>
          <p:cNvPr id="8" name="TextBox 1">
            <a:extLst>
              <a:ext uri="{FF2B5EF4-FFF2-40B4-BE49-F238E27FC236}">
                <a16:creationId xmlns:a16="http://schemas.microsoft.com/office/drawing/2014/main" id="{C0F8CE76-CD2C-A2EE-D8C5-102F35676D37}"/>
              </a:ext>
            </a:extLst>
          </p:cNvPr>
          <p:cNvSpPr txBox="1"/>
          <p:nvPr/>
        </p:nvSpPr>
        <p:spPr>
          <a:xfrm>
            <a:off x="947926" y="4768502"/>
            <a:ext cx="7334684" cy="312650"/>
          </a:xfrm>
          <a:prstGeom prst="rect">
            <a:avLst/>
          </a:prstGeom>
          <a:noFill/>
        </p:spPr>
        <p:txBody>
          <a:bodyPr wrap="square" rtlCol="0">
            <a:spAutoFit/>
          </a:bodyPr>
          <a:lstStyle/>
          <a:p>
            <a:pPr algn="just">
              <a:lnSpc>
                <a:spcPct val="107000"/>
              </a:lnSpc>
              <a:spcAft>
                <a:spcPts val="800"/>
              </a:spcAft>
            </a:pPr>
            <a:r>
              <a:rPr lang="en-GB" sz="1400" b="1" i="1" u="sng" dirty="0">
                <a:effectLst/>
                <a:latin typeface="Calibri" panose="020F0502020204030204" pitchFamily="34" charset="0"/>
                <a:ea typeface="Calibri" panose="020F0502020204030204" pitchFamily="34" charset="0"/>
                <a:cs typeface="Times New Roman" panose="02020603050405020304" pitchFamily="18" charset="0"/>
              </a:rPr>
              <a:t>Keywords.</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Attentional bias, Virtual reality, Body anxiety, Fear of gaining weight, Anorexia nervosa.</a:t>
            </a:r>
            <a:endParaRPr lang="es-ES" sz="1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56EC7EC2-C52E-8F2D-0182-61D1349377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0892" y="5982699"/>
            <a:ext cx="2023646" cy="546385"/>
          </a:xfrm>
          <a:prstGeom prst="rect">
            <a:avLst/>
          </a:prstGeom>
        </p:spPr>
      </p:pic>
      <p:sp>
        <p:nvSpPr>
          <p:cNvPr id="9" name="TextBox 1">
            <a:extLst>
              <a:ext uri="{FF2B5EF4-FFF2-40B4-BE49-F238E27FC236}">
                <a16:creationId xmlns:a16="http://schemas.microsoft.com/office/drawing/2014/main" id="{A801784A-9ADD-4F08-8495-05CE1AF48E42}"/>
              </a:ext>
            </a:extLst>
          </p:cNvPr>
          <p:cNvSpPr txBox="1"/>
          <p:nvPr/>
        </p:nvSpPr>
        <p:spPr>
          <a:xfrm>
            <a:off x="357809" y="5290202"/>
            <a:ext cx="5685182"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1200" baseline="30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a:t>
            </a:r>
            <a:r>
              <a:rPr lang="en-US" sz="1200" b="0" i="0" u="none" strike="noStrike" baseline="0" dirty="0">
                <a:latin typeface="URWPalladioL-Roma"/>
              </a:rPr>
              <a:t> University of Barcelona, Department of Clinical Psychology and Psychobiology;</a:t>
            </a:r>
          </a:p>
          <a:p>
            <a:r>
              <a:rPr lang="es-ES" sz="1200" b="0" i="0" u="none" strike="noStrike" baseline="0" dirty="0" err="1">
                <a:latin typeface="URWPalladioL-Roma"/>
              </a:rPr>
              <a:t>Passeig</a:t>
            </a:r>
            <a:r>
              <a:rPr lang="es-ES" sz="1200" b="0" i="0" u="none" strike="noStrike" baseline="0" dirty="0">
                <a:latin typeface="URWPalladioL-Roma"/>
              </a:rPr>
              <a:t> de la Vall </a:t>
            </a:r>
            <a:r>
              <a:rPr lang="es-ES" sz="1200" b="0" i="0" u="none" strike="noStrike" baseline="0" dirty="0" err="1">
                <a:latin typeface="URWPalladioL-Roma"/>
              </a:rPr>
              <a:t>d’Hebron</a:t>
            </a:r>
            <a:r>
              <a:rPr lang="es-ES" sz="1200" b="0" i="0" u="none" strike="noStrike" baseline="0" dirty="0">
                <a:latin typeface="URWPalladioL-Roma"/>
              </a:rPr>
              <a:t> 171, 08035 Barcelona, </a:t>
            </a:r>
            <a:r>
              <a:rPr lang="es-ES" sz="1200" b="0" i="0" u="none" strike="noStrike" baseline="0" dirty="0" err="1">
                <a:latin typeface="URWPalladioL-Roma"/>
              </a:rPr>
              <a:t>Spain</a:t>
            </a:r>
            <a:r>
              <a:rPr lang="es-ES" sz="1200" b="0" i="0" u="none" strike="noStrike" baseline="0" dirty="0">
                <a:latin typeface="URWPalladioL-Roma"/>
              </a:rPr>
              <a:t>.</a:t>
            </a:r>
            <a:endParaRPr lang="es-ES" sz="1200" dirty="0">
              <a:latin typeface="URWPalladioL-Roma"/>
            </a:endParaRPr>
          </a:p>
          <a:p>
            <a:pPr algn="l"/>
            <a:r>
              <a:rPr lang="es-ES" sz="1200" b="0" i="0" u="none" strike="noStrike" baseline="30000" dirty="0">
                <a:solidFill>
                  <a:schemeClr val="accent1"/>
                </a:solidFill>
                <a:latin typeface="Calibri" panose="020F0502020204030204" pitchFamily="34" charset="0"/>
                <a:cs typeface="Times New Roman" panose="02020603050405020304" pitchFamily="18" charset="0"/>
              </a:rPr>
              <a:t>2</a:t>
            </a:r>
            <a:r>
              <a:rPr lang="en-US" sz="1200" b="0" i="0" u="none" strike="noStrike" baseline="0" dirty="0">
                <a:latin typeface="URWPalladioL-Roma"/>
              </a:rPr>
              <a:t> University of Utah School of Medicine, Department of Population Health Science; </a:t>
            </a:r>
          </a:p>
          <a:p>
            <a:pPr algn="l"/>
            <a:r>
              <a:rPr lang="en-US" sz="1200" b="0" i="0" u="none" strike="noStrike" baseline="0" dirty="0">
                <a:latin typeface="URWPalladioL-Roma"/>
              </a:rPr>
              <a:t>375 Chipeta Way, Salt Lake City, Utah, 84108. United States of America.</a:t>
            </a:r>
            <a:endParaRPr lang="es-ES" sz="1200" b="0" i="0" u="none" strike="noStrike" baseline="0" dirty="0">
              <a:latin typeface="URWPalladioL-Roma"/>
            </a:endParaRPr>
          </a:p>
          <a:p>
            <a:pPr algn="l"/>
            <a:r>
              <a:rPr lang="es-ES" sz="1200" b="0" i="0" u="none" strike="noStrike" baseline="30000" dirty="0">
                <a:solidFill>
                  <a:schemeClr val="accent1"/>
                </a:solidFill>
                <a:latin typeface="Calibri" panose="020F0502020204030204" pitchFamily="34" charset="0"/>
                <a:cs typeface="Times New Roman" panose="02020603050405020304" pitchFamily="18" charset="0"/>
              </a:rPr>
              <a:t>3</a:t>
            </a:r>
            <a:r>
              <a:rPr lang="en-US" sz="1200" b="0" i="0" u="none" strike="noStrike" baseline="0" dirty="0">
                <a:latin typeface="URWPalladioL-Roma"/>
              </a:rPr>
              <a:t> Hospital Sant Joan de </a:t>
            </a:r>
            <a:r>
              <a:rPr lang="en-US" sz="1200" b="0" i="0" u="none" strike="noStrike" baseline="0" dirty="0" err="1">
                <a:latin typeface="URWPalladioL-Roma"/>
              </a:rPr>
              <a:t>D</a:t>
            </a:r>
            <a:r>
              <a:rPr lang="en-US" sz="1200" b="0" i="0" u="none" strike="noStrike" baseline="0" dirty="0" err="1">
                <a:latin typeface="VnURWPalladioL"/>
              </a:rPr>
              <a:t>é</a:t>
            </a:r>
            <a:r>
              <a:rPr lang="en-US" sz="1200" b="0" i="0" u="none" strike="noStrike" baseline="0" dirty="0" err="1">
                <a:latin typeface="URWPalladioL-Roma"/>
              </a:rPr>
              <a:t>u</a:t>
            </a:r>
            <a:r>
              <a:rPr lang="en-US" sz="1200" b="0" i="0" u="none" strike="noStrike" baseline="0" dirty="0">
                <a:latin typeface="URWPalladioL-Roma"/>
              </a:rPr>
              <a:t> of Barcelona Department of Child and Adolescent Psychiatry and Psychology; </a:t>
            </a:r>
            <a:r>
              <a:rPr lang="fr-FR" sz="1200" b="0" i="0" u="none" strike="noStrike" baseline="0" dirty="0" err="1">
                <a:latin typeface="URWPalladioL-Roma"/>
              </a:rPr>
              <a:t>Passeig</a:t>
            </a:r>
            <a:r>
              <a:rPr lang="fr-FR" sz="1200" b="0" i="0" u="none" strike="noStrike" baseline="0" dirty="0">
                <a:latin typeface="URWPalladioL-Roma"/>
              </a:rPr>
              <a:t> de Sant Joan de </a:t>
            </a:r>
            <a:r>
              <a:rPr lang="fr-FR" sz="1200" b="0" i="0" u="none" strike="noStrike" baseline="0" dirty="0" err="1">
                <a:latin typeface="URWPalladioL-Roma"/>
              </a:rPr>
              <a:t>D</a:t>
            </a:r>
            <a:r>
              <a:rPr lang="fr-FR" sz="1200" b="0" i="0" u="none" strike="noStrike" baseline="0" dirty="0" err="1">
                <a:latin typeface="VnURWPalladioL"/>
              </a:rPr>
              <a:t>é</a:t>
            </a:r>
            <a:r>
              <a:rPr lang="fr-FR" sz="1200" b="0" i="0" u="none" strike="noStrike" baseline="0" dirty="0" err="1">
                <a:latin typeface="URWPalladioL-Roma"/>
              </a:rPr>
              <a:t>u</a:t>
            </a:r>
            <a:r>
              <a:rPr lang="fr-FR" sz="1200" b="0" i="0" u="none" strike="noStrike" baseline="0" dirty="0">
                <a:latin typeface="URWPalladioL-Roma"/>
              </a:rPr>
              <a:t>, 2, 08950 </a:t>
            </a:r>
            <a:r>
              <a:rPr lang="fr-FR" sz="1200" b="0" i="0" u="none" strike="noStrike" baseline="0" dirty="0" err="1">
                <a:latin typeface="URWPalladioL-Roma"/>
              </a:rPr>
              <a:t>Esplugues</a:t>
            </a:r>
            <a:r>
              <a:rPr lang="fr-FR" sz="1200" b="0" i="0" u="none" strike="noStrike" baseline="0" dirty="0">
                <a:latin typeface="URWPalladioL-Roma"/>
              </a:rPr>
              <a:t> de Llobregat, Spain.</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
            <a:extLst>
              <a:ext uri="{FF2B5EF4-FFF2-40B4-BE49-F238E27FC236}">
                <a16:creationId xmlns:a16="http://schemas.microsoft.com/office/drawing/2014/main" id="{37CA3048-ED70-496B-A06E-D21A548BC44E}"/>
              </a:ext>
            </a:extLst>
          </p:cNvPr>
          <p:cNvSpPr txBox="1"/>
          <p:nvPr/>
        </p:nvSpPr>
        <p:spPr>
          <a:xfrm>
            <a:off x="697630" y="3078102"/>
            <a:ext cx="5005537" cy="156100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Franck-Alexandre MESCHBERGER-ANNWEILER</a:t>
            </a:r>
            <a:r>
              <a:rPr lang="es-ES" sz="1800" baseline="30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a:t>
            </a:r>
            <a:r>
              <a:rPr lang="es-ES" sz="1800" dirty="0">
                <a:effectLst/>
                <a:latin typeface="Calibri" panose="020F0502020204030204" pitchFamily="34" charset="0"/>
                <a:ea typeface="Calibri" panose="020F0502020204030204" pitchFamily="34" charset="0"/>
                <a:cs typeface="Times New Roman" panose="02020603050405020304" pitchFamily="18" charset="0"/>
              </a:rPr>
              <a:t>, Bruno PORRAS-GARCIA</a:t>
            </a:r>
            <a:r>
              <a:rPr lang="es-ES" baseline="300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Mariarca</a:t>
            </a:r>
            <a:r>
              <a:rPr lang="es-ES" sz="1800" dirty="0">
                <a:effectLst/>
                <a:latin typeface="Calibri" panose="020F0502020204030204" pitchFamily="34" charset="0"/>
                <a:ea typeface="Calibri" panose="020F0502020204030204" pitchFamily="34" charset="0"/>
                <a:cs typeface="Times New Roman" panose="02020603050405020304" pitchFamily="18" charset="0"/>
              </a:rPr>
              <a:t> ASCIONE</a:t>
            </a:r>
            <a:r>
              <a:rPr lang="es-ES" sz="1800" baseline="30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a:t>
            </a:r>
            <a:r>
              <a:rPr lang="es-ES" sz="1800" dirty="0">
                <a:effectLst/>
                <a:latin typeface="Calibri" panose="020F0502020204030204" pitchFamily="34" charset="0"/>
                <a:ea typeface="Calibri" panose="020F0502020204030204" pitchFamily="34" charset="0"/>
                <a:cs typeface="Times New Roman" panose="02020603050405020304" pitchFamily="18" charset="0"/>
              </a:rPr>
              <a:t>, Helena MIQUEL</a:t>
            </a:r>
            <a:r>
              <a:rPr lang="es-ES" sz="1800" baseline="30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a:t>
            </a:r>
            <a:r>
              <a:rPr lang="es-ES" sz="1800" dirty="0">
                <a:effectLst/>
                <a:latin typeface="Calibri" panose="020F0502020204030204" pitchFamily="34" charset="0"/>
                <a:ea typeface="Calibri" panose="020F0502020204030204" pitchFamily="34" charset="0"/>
                <a:cs typeface="Times New Roman" panose="02020603050405020304" pitchFamily="18" charset="0"/>
              </a:rPr>
              <a:t>, Eduardo SERRANO-TRONCOSO</a:t>
            </a:r>
            <a:r>
              <a:rPr lang="es-ES" sz="1800" baseline="30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URWPalladioL-Bold"/>
                <a:ea typeface="Calibri" panose="020F0502020204030204" pitchFamily="34" charset="0"/>
                <a:cs typeface="URWPalladioL-Bold"/>
              </a:rPr>
              <a:t>Marta CARULLA-ROIG</a:t>
            </a:r>
            <a:r>
              <a:rPr lang="es-ES" sz="1800" baseline="30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a:t>
            </a:r>
            <a:r>
              <a:rPr lang="es-ES" sz="1800" dirty="0">
                <a:effectLst/>
                <a:latin typeface="URWPalladioL-Bold"/>
                <a:ea typeface="Calibri" panose="020F0502020204030204" pitchFamily="34" charset="0"/>
                <a:cs typeface="URWPalladioL-Bold"/>
              </a:rPr>
              <a:t>,</a:t>
            </a:r>
            <a:r>
              <a:rPr lang="es-ES" sz="1800" b="1" dirty="0">
                <a:effectLst/>
                <a:latin typeface="URWPalladioL-Bold"/>
                <a:ea typeface="Calibri" panose="020F0502020204030204" pitchFamily="34" charset="0"/>
                <a:cs typeface="URWPalladioL-Bold"/>
              </a:rPr>
              <a:t> </a:t>
            </a:r>
            <a:r>
              <a:rPr lang="es-ES" sz="1800" dirty="0">
                <a:effectLst/>
                <a:latin typeface="Calibri" panose="020F0502020204030204" pitchFamily="34" charset="0"/>
                <a:ea typeface="Calibri" panose="020F0502020204030204" pitchFamily="34" charset="0"/>
                <a:cs typeface="Times New Roman" panose="02020603050405020304" pitchFamily="18" charset="0"/>
              </a:rPr>
              <a:t>Marta FERRER-GARCIA</a:t>
            </a:r>
            <a:r>
              <a:rPr lang="es-ES" sz="1800" baseline="30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a:t>
            </a:r>
            <a:r>
              <a:rPr lang="es-ES" sz="18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Jose</a:t>
            </a:r>
            <a:r>
              <a:rPr lang="es-ES" sz="1800" dirty="0">
                <a:effectLst/>
                <a:latin typeface="Calibri" panose="020F0502020204030204" pitchFamily="34" charset="0"/>
                <a:ea typeface="Calibri" panose="020F0502020204030204" pitchFamily="34" charset="0"/>
                <a:cs typeface="Times New Roman" panose="02020603050405020304" pitchFamily="18" charset="0"/>
              </a:rPr>
              <a:t> GUTIERREZ-MALDONADO</a:t>
            </a:r>
            <a:r>
              <a:rPr lang="es-ES" sz="1800" baseline="30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a:t>
            </a:r>
            <a:r>
              <a:rPr lang="es-ES"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17806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BDE25040-A908-42D0-9E6A-7E5017FD82A6}"/>
              </a:ext>
            </a:extLst>
          </p:cNvPr>
          <p:cNvSpPr txBox="1"/>
          <p:nvPr/>
        </p:nvSpPr>
        <p:spPr>
          <a:xfrm>
            <a:off x="3346174" y="663562"/>
            <a:ext cx="2451652" cy="791692"/>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MATERIALS AND METHODS</a:t>
            </a:r>
            <a:endParaRPr lang="en-US" sz="32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061883A-BFBE-46AD-A9B7-4C6532BAF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7" name="Imagen 6">
            <a:extLst>
              <a:ext uri="{FF2B5EF4-FFF2-40B4-BE49-F238E27FC236}">
                <a16:creationId xmlns:a16="http://schemas.microsoft.com/office/drawing/2014/main" id="{082190FA-F17B-44CD-BF1F-BA432B6B4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sp>
        <p:nvSpPr>
          <p:cNvPr id="8" name="TextBox 1">
            <a:extLst>
              <a:ext uri="{FF2B5EF4-FFF2-40B4-BE49-F238E27FC236}">
                <a16:creationId xmlns:a16="http://schemas.microsoft.com/office/drawing/2014/main" id="{D7B3D30B-B7E9-54A8-6E4F-077FEF92256F}"/>
              </a:ext>
            </a:extLst>
          </p:cNvPr>
          <p:cNvSpPr txBox="1"/>
          <p:nvPr/>
        </p:nvSpPr>
        <p:spPr>
          <a:xfrm>
            <a:off x="72303" y="3144987"/>
            <a:ext cx="3134723" cy="2490425"/>
          </a:xfrm>
          <a:prstGeom prst="rect">
            <a:avLst/>
          </a:prstGeom>
          <a:noFill/>
        </p:spPr>
        <p:txBody>
          <a:bodyPr wrap="square" rtlCol="0">
            <a:spAutoFit/>
          </a:bodyPr>
          <a:lstStyle/>
          <a:p>
            <a:pPr marL="285750" indent="-285750">
              <a:lnSpc>
                <a:spcPts val="2700"/>
              </a:lnSpc>
              <a:spcAft>
                <a:spcPts val="1800"/>
              </a:spcAft>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Next,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visuo-motor and visuo-tactile stimulations </a:t>
            </a:r>
            <a:r>
              <a:rPr lang="en-GB" sz="1800" dirty="0">
                <a:effectLst/>
                <a:latin typeface="Calibri" panose="020F0502020204030204" pitchFamily="34" charset="0"/>
                <a:ea typeface="Calibri" panose="020F0502020204030204" pitchFamily="34" charset="0"/>
                <a:cs typeface="Times New Roman" panose="02020603050405020304" pitchFamily="18" charset="0"/>
              </a:rPr>
              <a:t>were used to induce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full body ownership illusion (FBI)</a:t>
            </a:r>
            <a:r>
              <a:rPr lang="en-GB" sz="1800" dirty="0">
                <a:effectLst/>
                <a:latin typeface="Calibri" panose="020F0502020204030204" pitchFamily="34" charset="0"/>
                <a:ea typeface="Calibri" panose="020F0502020204030204" pitchFamily="34" charset="0"/>
                <a:cs typeface="Times New Roman" panose="02020603050405020304" pitchFamily="18" charset="0"/>
              </a:rPr>
              <a:t> (i.e., to perceive and regard a virtual body as one’s own real body). </a:t>
            </a:r>
          </a:p>
        </p:txBody>
      </p:sp>
      <p:sp>
        <p:nvSpPr>
          <p:cNvPr id="10" name="TextBox 1">
            <a:extLst>
              <a:ext uri="{FF2B5EF4-FFF2-40B4-BE49-F238E27FC236}">
                <a16:creationId xmlns:a16="http://schemas.microsoft.com/office/drawing/2014/main" id="{E491B868-B7BC-2EBE-97DD-2ACAAEE05F5A}"/>
              </a:ext>
            </a:extLst>
          </p:cNvPr>
          <p:cNvSpPr txBox="1"/>
          <p:nvPr/>
        </p:nvSpPr>
        <p:spPr>
          <a:xfrm>
            <a:off x="288680" y="1631675"/>
            <a:ext cx="7315200" cy="836126"/>
          </a:xfrm>
          <a:prstGeom prst="rect">
            <a:avLst/>
          </a:prstGeom>
          <a:noFill/>
        </p:spPr>
        <p:txBody>
          <a:bodyPr wrap="square" rtlCol="0">
            <a:spAutoFit/>
          </a:bodyPr>
          <a:lstStyle/>
          <a:p>
            <a:pPr>
              <a:lnSpc>
                <a:spcPts val="2700"/>
              </a:lnSpc>
              <a:spcAft>
                <a:spcPts val="600"/>
              </a:spcAft>
            </a:pP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Procedure</a:t>
            </a:r>
          </a:p>
          <a:p>
            <a:pPr>
              <a:lnSpc>
                <a:spcPts val="2700"/>
              </a:lnSpc>
              <a:spcAft>
                <a:spcPts val="1800"/>
              </a:spcAft>
            </a:pPr>
            <a:r>
              <a:rPr lang="en-US" u="sng" dirty="0">
                <a:latin typeface="Calibri" panose="020F0502020204030204" pitchFamily="34" charset="0"/>
                <a:ea typeface="Calibri" panose="020F0502020204030204" pitchFamily="34" charset="0"/>
                <a:cs typeface="Times New Roman" panose="02020603050405020304" pitchFamily="18" charset="0"/>
              </a:rPr>
              <a:t>S</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teps to perform Body-Related AB assessment: </a:t>
            </a:r>
          </a:p>
        </p:txBody>
      </p:sp>
      <p:pic>
        <p:nvPicPr>
          <p:cNvPr id="9" name="Picture 15">
            <a:extLst>
              <a:ext uri="{FF2B5EF4-FFF2-40B4-BE49-F238E27FC236}">
                <a16:creationId xmlns:a16="http://schemas.microsoft.com/office/drawing/2014/main" id="{CE2C4741-3506-B369-F7BE-51C7C855A411}"/>
              </a:ext>
            </a:extLst>
          </p:cNvPr>
          <p:cNvPicPr>
            <a:picLocks noChangeAspect="1"/>
          </p:cNvPicPr>
          <p:nvPr/>
        </p:nvPicPr>
        <p:blipFill rotWithShape="1">
          <a:blip r:embed="rId4">
            <a:extLst>
              <a:ext uri="{28A0092B-C50C-407E-A947-70E740481C1C}">
                <a14:useLocalDpi xmlns:a14="http://schemas.microsoft.com/office/drawing/2010/main" val="0"/>
              </a:ext>
            </a:extLst>
          </a:blip>
          <a:srcRect t="30894"/>
          <a:stretch/>
        </p:blipFill>
        <p:spPr>
          <a:xfrm>
            <a:off x="3505201" y="3114579"/>
            <a:ext cx="5453269" cy="3743421"/>
          </a:xfrm>
          <a:prstGeom prst="rect">
            <a:avLst/>
          </a:prstGeom>
        </p:spPr>
      </p:pic>
    </p:spTree>
    <p:extLst>
      <p:ext uri="{BB962C8B-B14F-4D97-AF65-F5344CB8AC3E}">
        <p14:creationId xmlns:p14="http://schemas.microsoft.com/office/powerpoint/2010/main" val="415150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53C6061-F037-4D67-9C19-F65563E6C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6" name="Imagen 5">
            <a:extLst>
              <a:ext uri="{FF2B5EF4-FFF2-40B4-BE49-F238E27FC236}">
                <a16:creationId xmlns:a16="http://schemas.microsoft.com/office/drawing/2014/main" id="{17C869A7-4ED5-4CD0-9C05-DB60D0B509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sp>
        <p:nvSpPr>
          <p:cNvPr id="7" name="TextBox 1">
            <a:extLst>
              <a:ext uri="{FF2B5EF4-FFF2-40B4-BE49-F238E27FC236}">
                <a16:creationId xmlns:a16="http://schemas.microsoft.com/office/drawing/2014/main" id="{01E0C4B1-3D58-4E9D-A8E8-495BE0B2E3B7}"/>
              </a:ext>
            </a:extLst>
          </p:cNvPr>
          <p:cNvSpPr txBox="1"/>
          <p:nvPr/>
        </p:nvSpPr>
        <p:spPr>
          <a:xfrm>
            <a:off x="3346174" y="663562"/>
            <a:ext cx="2451652" cy="791692"/>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MATERIALS AND METHODS</a:t>
            </a:r>
            <a:endParaRPr lang="en-US" sz="3200" b="1" dirty="0">
              <a:latin typeface="Arial" panose="020B0604020202020204" pitchFamily="34" charset="0"/>
              <a:cs typeface="Arial" panose="020B0604020202020204" pitchFamily="34" charset="0"/>
            </a:endParaRPr>
          </a:p>
        </p:txBody>
      </p:sp>
      <p:pic>
        <p:nvPicPr>
          <p:cNvPr id="4" name="Ejemplo OGAMA">
            <a:hlinkClick r:id="" action="ppaction://media"/>
            <a:extLst>
              <a:ext uri="{FF2B5EF4-FFF2-40B4-BE49-F238E27FC236}">
                <a16:creationId xmlns:a16="http://schemas.microsoft.com/office/drawing/2014/main" id="{FF6B8630-886A-9741-3475-7AE2B484FF9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17915" t="3475" r="18241"/>
          <a:stretch/>
        </p:blipFill>
        <p:spPr>
          <a:xfrm>
            <a:off x="295306" y="2983619"/>
            <a:ext cx="2377683" cy="2696121"/>
          </a:xfrm>
          <a:prstGeom prst="rect">
            <a:avLst/>
          </a:prstGeom>
        </p:spPr>
      </p:pic>
      <p:pic>
        <p:nvPicPr>
          <p:cNvPr id="11" name="Picture 10">
            <a:extLst>
              <a:ext uri="{FF2B5EF4-FFF2-40B4-BE49-F238E27FC236}">
                <a16:creationId xmlns:a16="http://schemas.microsoft.com/office/drawing/2014/main" id="{D1887DA5-5CA2-9A8A-ABF1-69239FEAC4F3}"/>
              </a:ext>
            </a:extLst>
          </p:cNvPr>
          <p:cNvPicPr>
            <a:picLocks noChangeAspect="1"/>
          </p:cNvPicPr>
          <p:nvPr/>
        </p:nvPicPr>
        <p:blipFill rotWithShape="1">
          <a:blip r:embed="rId7">
            <a:extLst>
              <a:ext uri="{28A0092B-C50C-407E-A947-70E740481C1C}">
                <a14:useLocalDpi xmlns:a14="http://schemas.microsoft.com/office/drawing/2010/main" val="0"/>
              </a:ext>
            </a:extLst>
          </a:blip>
          <a:srcRect l="7993" r="10084"/>
          <a:stretch/>
        </p:blipFill>
        <p:spPr>
          <a:xfrm>
            <a:off x="2803384" y="2983619"/>
            <a:ext cx="2038014" cy="2696121"/>
          </a:xfrm>
          <a:prstGeom prst="rect">
            <a:avLst/>
          </a:prstGeom>
        </p:spPr>
      </p:pic>
      <p:pic>
        <p:nvPicPr>
          <p:cNvPr id="15" name="Picture 14">
            <a:extLst>
              <a:ext uri="{FF2B5EF4-FFF2-40B4-BE49-F238E27FC236}">
                <a16:creationId xmlns:a16="http://schemas.microsoft.com/office/drawing/2014/main" id="{4FA1893D-B8D7-4798-29B9-08A9CD87D0B1}"/>
              </a:ext>
            </a:extLst>
          </p:cNvPr>
          <p:cNvPicPr>
            <a:picLocks noChangeAspect="1"/>
          </p:cNvPicPr>
          <p:nvPr/>
        </p:nvPicPr>
        <p:blipFill rotWithShape="1">
          <a:blip r:embed="rId8">
            <a:extLst>
              <a:ext uri="{28A0092B-C50C-407E-A947-70E740481C1C}">
                <a14:useLocalDpi xmlns:a14="http://schemas.microsoft.com/office/drawing/2010/main" val="0"/>
              </a:ext>
            </a:extLst>
          </a:blip>
          <a:srcRect l="4992" r="4598"/>
          <a:stretch/>
        </p:blipFill>
        <p:spPr>
          <a:xfrm>
            <a:off x="5263229" y="2972108"/>
            <a:ext cx="2047513" cy="2719912"/>
          </a:xfrm>
          <a:prstGeom prst="rect">
            <a:avLst/>
          </a:prstGeom>
        </p:spPr>
      </p:pic>
      <p:sp>
        <p:nvSpPr>
          <p:cNvPr id="9" name="TextBox 1">
            <a:extLst>
              <a:ext uri="{FF2B5EF4-FFF2-40B4-BE49-F238E27FC236}">
                <a16:creationId xmlns:a16="http://schemas.microsoft.com/office/drawing/2014/main" id="{A65DA050-EA5B-1C52-1C4F-B99CE3FB8E0B}"/>
              </a:ext>
            </a:extLst>
          </p:cNvPr>
          <p:cNvSpPr txBox="1"/>
          <p:nvPr/>
        </p:nvSpPr>
        <p:spPr>
          <a:xfrm>
            <a:off x="288680" y="1467594"/>
            <a:ext cx="7315200" cy="689932"/>
          </a:xfrm>
          <a:prstGeom prst="rect">
            <a:avLst/>
          </a:prstGeom>
          <a:noFill/>
        </p:spPr>
        <p:txBody>
          <a:bodyPr wrap="square" rtlCol="0">
            <a:spAutoFit/>
          </a:bodyPr>
          <a:lstStyle/>
          <a:p>
            <a:r>
              <a:rPr lang="en-GB" sz="1800" b="1" u="sng" dirty="0">
                <a:effectLst/>
                <a:latin typeface="Calibri" panose="020F0502020204030204" pitchFamily="34" charset="0"/>
                <a:ea typeface="Calibri" panose="020F0502020204030204" pitchFamily="34" charset="0"/>
                <a:cs typeface="Times New Roman" panose="02020603050405020304" pitchFamily="18" charset="0"/>
              </a:rPr>
              <a:t>Procedure</a:t>
            </a:r>
          </a:p>
          <a:p>
            <a:pPr>
              <a:lnSpc>
                <a:spcPts val="2700"/>
              </a:lnSpc>
              <a:spcAft>
                <a:spcPts val="1800"/>
              </a:spcAft>
            </a:pPr>
            <a:r>
              <a:rPr lang="en-US" u="sng" dirty="0">
                <a:latin typeface="Calibri" panose="020F0502020204030204" pitchFamily="34" charset="0"/>
                <a:ea typeface="Calibri" panose="020F0502020204030204" pitchFamily="34" charset="0"/>
                <a:cs typeface="Times New Roman" panose="02020603050405020304" pitchFamily="18" charset="0"/>
              </a:rPr>
              <a:t>S</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teps to perform Body-Related AB assessment: </a:t>
            </a:r>
          </a:p>
        </p:txBody>
      </p:sp>
      <p:sp>
        <p:nvSpPr>
          <p:cNvPr id="10" name="TextBox 1">
            <a:extLst>
              <a:ext uri="{FF2B5EF4-FFF2-40B4-BE49-F238E27FC236}">
                <a16:creationId xmlns:a16="http://schemas.microsoft.com/office/drawing/2014/main" id="{8327E909-3740-FB50-0594-64F83DB68130}"/>
              </a:ext>
            </a:extLst>
          </p:cNvPr>
          <p:cNvSpPr txBox="1"/>
          <p:nvPr/>
        </p:nvSpPr>
        <p:spPr>
          <a:xfrm>
            <a:off x="0" y="2107001"/>
            <a:ext cx="5863352" cy="830997"/>
          </a:xfrm>
          <a:prstGeom prst="rect">
            <a:avLst/>
          </a:prstGeom>
          <a:noFill/>
        </p:spPr>
        <p:txBody>
          <a:bodyPr wrap="square" rtlCol="0">
            <a:spAutoFit/>
          </a:bodyPr>
          <a:lstStyle/>
          <a:p>
            <a:pPr marL="285750" indent="-285750">
              <a:spcAft>
                <a:spcPts val="1800"/>
              </a:spcAft>
              <a:buFontTx/>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participants’ gaze was tracked while they were asked to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observe their virtual body in the mirror for 30s</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a:latin typeface="Calibri" panose="020F0502020204030204" pitchFamily="34" charset="0"/>
                <a:ea typeface="Calibri" panose="020F0502020204030204" pitchFamily="34" charset="0"/>
                <a:cs typeface="Times New Roman" panose="02020603050405020304" pitchFamily="18" charset="0"/>
              </a:rPr>
              <a:t>using the </a:t>
            </a:r>
            <a:r>
              <a:rPr lang="en-GB" sz="1600" b="1" dirty="0">
                <a:latin typeface="Calibri" panose="020F0502020204030204" pitchFamily="34" charset="0"/>
                <a:ea typeface="Calibri" panose="020F0502020204030204" pitchFamily="34" charset="0"/>
                <a:cs typeface="Times New Roman" panose="02020603050405020304" pitchFamily="18" charset="0"/>
              </a:rPr>
              <a:t>Eye-Tracking</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b="1" dirty="0">
                <a:latin typeface="Calibri" panose="020F0502020204030204" pitchFamily="34" charset="0"/>
                <a:ea typeface="Calibri" panose="020F0502020204030204" pitchFamily="34" charset="0"/>
                <a:cs typeface="Times New Roman" panose="02020603050405020304" pitchFamily="18" charset="0"/>
              </a:rPr>
              <a:t>(ET) </a:t>
            </a:r>
            <a:r>
              <a:rPr lang="en-GB" sz="1600" dirty="0">
                <a:latin typeface="Calibri" panose="020F0502020204030204" pitchFamily="34" charset="0"/>
                <a:ea typeface="Calibri" panose="020F0502020204030204" pitchFamily="34" charset="0"/>
                <a:cs typeface="Times New Roman" panose="02020603050405020304" pitchFamily="18" charset="0"/>
              </a:rPr>
              <a:t>feature (Tobii™) of the HMD.</a:t>
            </a:r>
          </a:p>
        </p:txBody>
      </p:sp>
      <p:sp>
        <p:nvSpPr>
          <p:cNvPr id="12" name="TextBox 1">
            <a:extLst>
              <a:ext uri="{FF2B5EF4-FFF2-40B4-BE49-F238E27FC236}">
                <a16:creationId xmlns:a16="http://schemas.microsoft.com/office/drawing/2014/main" id="{50077D2E-3078-6864-ED37-AA762EC61216}"/>
              </a:ext>
            </a:extLst>
          </p:cNvPr>
          <p:cNvSpPr txBox="1"/>
          <p:nvPr/>
        </p:nvSpPr>
        <p:spPr>
          <a:xfrm>
            <a:off x="-26505" y="5653064"/>
            <a:ext cx="8958470" cy="1077218"/>
          </a:xfrm>
          <a:prstGeom prst="rect">
            <a:avLst/>
          </a:prstGeom>
          <a:noFill/>
        </p:spPr>
        <p:txBody>
          <a:bodyPr wrap="square" rtlCol="0">
            <a:spAutoFit/>
          </a:bodyPr>
          <a:lstStyle/>
          <a:p>
            <a:pPr marL="285750" indent="-285750">
              <a:spcAft>
                <a:spcPts val="1800"/>
              </a:spcAft>
              <a:buFontTx/>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AB was assessed before and after the ABMT (described hereafter), as the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complete fixation time (CFT)</a:t>
            </a:r>
            <a:r>
              <a:rPr lang="en-GB" sz="1600" dirty="0">
                <a:effectLst/>
                <a:latin typeface="Calibri" panose="020F0502020204030204" pitchFamily="34" charset="0"/>
                <a:ea typeface="Calibri" panose="020F0502020204030204" pitchFamily="34" charset="0"/>
                <a:cs typeface="Times New Roman" panose="02020603050405020304" pitchFamily="18" charset="0"/>
              </a:rPr>
              <a:t> difference between Weight- </a:t>
            </a:r>
            <a:r>
              <a:rPr lang="en-GB" sz="1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(in yellow) </a:t>
            </a:r>
            <a:r>
              <a:rPr lang="en-GB" sz="1600" dirty="0">
                <a:effectLst/>
                <a:latin typeface="Calibri" panose="020F0502020204030204" pitchFamily="34" charset="0"/>
                <a:ea typeface="Calibri" panose="020F0502020204030204" pitchFamily="34" charset="0"/>
                <a:cs typeface="Times New Roman" panose="02020603050405020304" pitchFamily="18" charset="0"/>
              </a:rPr>
              <a:t>and Non-Weight- </a:t>
            </a:r>
            <a:r>
              <a:rPr lang="en-GB" sz="1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(in blue) </a:t>
            </a:r>
            <a:r>
              <a:rPr lang="en-GB" sz="1600" dirty="0">
                <a:effectLst/>
                <a:latin typeface="Calibri" panose="020F0502020204030204" pitchFamily="34" charset="0"/>
                <a:ea typeface="Calibri" panose="020F0502020204030204" pitchFamily="34" charset="0"/>
                <a:cs typeface="Times New Roman" panose="02020603050405020304" pitchFamily="18" charset="0"/>
              </a:rPr>
              <a:t>related body parts (</a:t>
            </a:r>
            <a:r>
              <a:rPr lang="en-GB" sz="1600" dirty="0"/>
              <a:t>defined according to the Weight Scales items of the PASTAS questionnaire).</a:t>
            </a:r>
            <a:r>
              <a:rPr lang="en-GB" sz="1600" dirty="0">
                <a:effectLst/>
                <a:latin typeface="Calibri" panose="020F0502020204030204" pitchFamily="34" charset="0"/>
                <a:ea typeface="Calibri" panose="020F0502020204030204" pitchFamily="34" charset="0"/>
                <a:cs typeface="Times New Roman" panose="02020603050405020304" pitchFamily="18" charset="0"/>
              </a:rPr>
              <a:t> CFT processing from ET </a:t>
            </a:r>
            <a:r>
              <a:rPr lang="en-GB" sz="1600" dirty="0">
                <a:latin typeface="Calibri" panose="020F0502020204030204" pitchFamily="34" charset="0"/>
                <a:ea typeface="Calibri" panose="020F0502020204030204" pitchFamily="34" charset="0"/>
                <a:cs typeface="Times New Roman" panose="02020603050405020304" pitchFamily="18" charset="0"/>
              </a:rPr>
              <a:t>Raw Data </a:t>
            </a:r>
            <a:r>
              <a:rPr lang="en-GB" sz="1600" dirty="0">
                <a:effectLst/>
                <a:latin typeface="Calibri" panose="020F0502020204030204" pitchFamily="34" charset="0"/>
                <a:ea typeface="Calibri" panose="020F0502020204030204" pitchFamily="34" charset="0"/>
                <a:cs typeface="Times New Roman" panose="02020603050405020304" pitchFamily="18" charset="0"/>
              </a:rPr>
              <a:t>was realized with </a:t>
            </a:r>
            <a:r>
              <a:rPr lang="es-ES" sz="1600" b="1" dirty="0" err="1"/>
              <a:t>Ogama</a:t>
            </a:r>
            <a:r>
              <a:rPr lang="es-ES" sz="1600" b="1" dirty="0"/>
              <a:t> (Open </a:t>
            </a:r>
            <a:r>
              <a:rPr lang="es-ES" sz="1600" b="1" dirty="0" err="1"/>
              <a:t>Gaze</a:t>
            </a:r>
            <a:r>
              <a:rPr lang="es-ES" sz="1600" b="1" dirty="0"/>
              <a:t> Mouse </a:t>
            </a:r>
            <a:r>
              <a:rPr lang="es-ES" sz="1600" b="1" dirty="0" err="1"/>
              <a:t>Analyzer</a:t>
            </a:r>
            <a:r>
              <a:rPr lang="es-ES" sz="1600" b="1" dirty="0"/>
              <a:t>) </a:t>
            </a:r>
            <a:r>
              <a:rPr lang="es-ES" sz="1600" dirty="0"/>
              <a:t>software (</a:t>
            </a:r>
            <a:r>
              <a:rPr lang="es-ES" sz="1600" dirty="0" err="1"/>
              <a:t>Freie</a:t>
            </a:r>
            <a:r>
              <a:rPr lang="es-ES" sz="1600" dirty="0"/>
              <a:t> </a:t>
            </a:r>
            <a:r>
              <a:rPr lang="es-ES" sz="1600" dirty="0" err="1"/>
              <a:t>Universität</a:t>
            </a:r>
            <a:r>
              <a:rPr lang="es-ES" sz="1600" dirty="0"/>
              <a:t>, </a:t>
            </a:r>
            <a:r>
              <a:rPr lang="es-ES" sz="1600" dirty="0" err="1"/>
              <a:t>Berlin</a:t>
            </a:r>
            <a:r>
              <a:rPr lang="es-ES" sz="1600" dirty="0"/>
              <a:t>, </a:t>
            </a:r>
            <a:r>
              <a:rPr lang="es-ES" sz="1600" dirty="0" err="1"/>
              <a:t>Germany</a:t>
            </a:r>
            <a:r>
              <a:rPr lang="es-ES" sz="1600" dirty="0"/>
              <a:t>).</a:t>
            </a:r>
            <a:endParaRPr lang="en-US" sz="2000" b="1" dirty="0">
              <a:solidFill>
                <a:srgbClr val="FF0000"/>
              </a:solidFill>
              <a:latin typeface="Arial" panose="020B0604020202020204" pitchFamily="34" charset="0"/>
              <a:cs typeface="Arial" panose="020B0604020202020204" pitchFamily="34" charset="0"/>
            </a:endParaRPr>
          </a:p>
        </p:txBody>
      </p:sp>
      <p:sp>
        <p:nvSpPr>
          <p:cNvPr id="14" name="Flecha: a la derecha 13">
            <a:extLst>
              <a:ext uri="{FF2B5EF4-FFF2-40B4-BE49-F238E27FC236}">
                <a16:creationId xmlns:a16="http://schemas.microsoft.com/office/drawing/2014/main" id="{723EB5A6-9A83-1D30-15EA-9CA91750E966}"/>
              </a:ext>
            </a:extLst>
          </p:cNvPr>
          <p:cNvSpPr/>
          <p:nvPr/>
        </p:nvSpPr>
        <p:spPr>
          <a:xfrm>
            <a:off x="4982787" y="4347122"/>
            <a:ext cx="185101" cy="149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a la derecha 15">
            <a:extLst>
              <a:ext uri="{FF2B5EF4-FFF2-40B4-BE49-F238E27FC236}">
                <a16:creationId xmlns:a16="http://schemas.microsoft.com/office/drawing/2014/main" id="{12C9737D-BD27-1E7D-34A5-56431401C9EE}"/>
              </a:ext>
            </a:extLst>
          </p:cNvPr>
          <p:cNvSpPr/>
          <p:nvPr/>
        </p:nvSpPr>
        <p:spPr>
          <a:xfrm>
            <a:off x="7452367" y="4369834"/>
            <a:ext cx="185101" cy="149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3" name="Grupo 12">
            <a:extLst>
              <a:ext uri="{FF2B5EF4-FFF2-40B4-BE49-F238E27FC236}">
                <a16:creationId xmlns:a16="http://schemas.microsoft.com/office/drawing/2014/main" id="{FC67F413-850F-DA8D-5A91-E41DABCCC8A8}"/>
              </a:ext>
            </a:extLst>
          </p:cNvPr>
          <p:cNvGrpSpPr/>
          <p:nvPr/>
        </p:nvGrpSpPr>
        <p:grpSpPr>
          <a:xfrm>
            <a:off x="7748693" y="3271977"/>
            <a:ext cx="1100001" cy="2150290"/>
            <a:chOff x="7748929" y="3201319"/>
            <a:chExt cx="1100001" cy="2150290"/>
          </a:xfrm>
        </p:grpSpPr>
        <p:sp>
          <p:nvSpPr>
            <p:cNvPr id="2" name="CuadroTexto 1">
              <a:extLst>
                <a:ext uri="{FF2B5EF4-FFF2-40B4-BE49-F238E27FC236}">
                  <a16:creationId xmlns:a16="http://schemas.microsoft.com/office/drawing/2014/main" id="{F6370AE3-01C9-562C-38D3-064B7244493F}"/>
                </a:ext>
              </a:extLst>
            </p:cNvPr>
            <p:cNvSpPr txBox="1"/>
            <p:nvPr/>
          </p:nvSpPr>
          <p:spPr>
            <a:xfrm>
              <a:off x="7749165" y="4871703"/>
              <a:ext cx="1099765" cy="479906"/>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dirty="0"/>
                <a:t> Non-</a:t>
              </a:r>
              <a:r>
                <a:rPr lang="es-ES" sz="1400" dirty="0" err="1"/>
                <a:t>Weight</a:t>
              </a:r>
              <a:r>
                <a:rPr lang="es-ES" sz="1400" dirty="0"/>
                <a:t> </a:t>
              </a:r>
              <a:r>
                <a:rPr lang="es-ES" sz="1400" dirty="0" err="1"/>
                <a:t>related</a:t>
              </a:r>
              <a:r>
                <a:rPr lang="es-ES" sz="1400" dirty="0"/>
                <a:t> CFT</a:t>
              </a:r>
            </a:p>
          </p:txBody>
        </p:sp>
        <p:sp>
          <p:nvSpPr>
            <p:cNvPr id="17" name="CuadroTexto 16">
              <a:extLst>
                <a:ext uri="{FF2B5EF4-FFF2-40B4-BE49-F238E27FC236}">
                  <a16:creationId xmlns:a16="http://schemas.microsoft.com/office/drawing/2014/main" id="{910BC25F-1B80-CB9D-AFA3-A45B4DBB3DCA}"/>
                </a:ext>
              </a:extLst>
            </p:cNvPr>
            <p:cNvSpPr txBox="1"/>
            <p:nvPr/>
          </p:nvSpPr>
          <p:spPr>
            <a:xfrm>
              <a:off x="7749165" y="4007989"/>
              <a:ext cx="1099765" cy="479906"/>
            </a:xfrm>
            <a:prstGeom prst="rect">
              <a:avLst/>
            </a:prstGeom>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1400" dirty="0" err="1">
                  <a:solidFill>
                    <a:schemeClr val="tx1"/>
                  </a:solidFill>
                </a:rPr>
                <a:t>Weight-related</a:t>
              </a:r>
              <a:r>
                <a:rPr lang="es-ES" sz="1400" dirty="0">
                  <a:solidFill>
                    <a:schemeClr val="tx1"/>
                  </a:solidFill>
                </a:rPr>
                <a:t> CFT</a:t>
              </a:r>
            </a:p>
          </p:txBody>
        </p:sp>
        <p:sp>
          <p:nvSpPr>
            <p:cNvPr id="3" name="CuadroTexto 2">
              <a:extLst>
                <a:ext uri="{FF2B5EF4-FFF2-40B4-BE49-F238E27FC236}">
                  <a16:creationId xmlns:a16="http://schemas.microsoft.com/office/drawing/2014/main" id="{3D27D3CB-D4A1-DA41-D81D-C8C3B2DB3E79}"/>
                </a:ext>
              </a:extLst>
            </p:cNvPr>
            <p:cNvSpPr txBox="1"/>
            <p:nvPr/>
          </p:nvSpPr>
          <p:spPr>
            <a:xfrm>
              <a:off x="8158289" y="4526966"/>
              <a:ext cx="281518" cy="369332"/>
            </a:xfrm>
            <a:prstGeom prst="rect">
              <a:avLst/>
            </a:prstGeom>
            <a:noFill/>
          </p:spPr>
          <p:txBody>
            <a:bodyPr wrap="square" rtlCol="0">
              <a:spAutoFit/>
            </a:bodyPr>
            <a:lstStyle/>
            <a:p>
              <a:r>
                <a:rPr lang="es-ES" dirty="0"/>
                <a:t>-</a:t>
              </a:r>
            </a:p>
          </p:txBody>
        </p:sp>
        <p:sp>
          <p:nvSpPr>
            <p:cNvPr id="18" name="CuadroTexto 17">
              <a:extLst>
                <a:ext uri="{FF2B5EF4-FFF2-40B4-BE49-F238E27FC236}">
                  <a16:creationId xmlns:a16="http://schemas.microsoft.com/office/drawing/2014/main" id="{D0A4BC94-B2F8-69E4-B36D-C8E39BDAA407}"/>
                </a:ext>
              </a:extLst>
            </p:cNvPr>
            <p:cNvSpPr txBox="1"/>
            <p:nvPr/>
          </p:nvSpPr>
          <p:spPr>
            <a:xfrm>
              <a:off x="7748929" y="3201319"/>
              <a:ext cx="1099765" cy="30777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sz="1400" dirty="0">
                  <a:solidFill>
                    <a:schemeClr val="tx1"/>
                  </a:solidFill>
                </a:rPr>
                <a:t>AB-CFT</a:t>
              </a:r>
            </a:p>
          </p:txBody>
        </p:sp>
        <p:sp>
          <p:nvSpPr>
            <p:cNvPr id="19" name="CuadroTexto 18">
              <a:extLst>
                <a:ext uri="{FF2B5EF4-FFF2-40B4-BE49-F238E27FC236}">
                  <a16:creationId xmlns:a16="http://schemas.microsoft.com/office/drawing/2014/main" id="{011D1F28-1EB5-576E-8EE1-7D964FCA767C}"/>
                </a:ext>
              </a:extLst>
            </p:cNvPr>
            <p:cNvSpPr txBox="1"/>
            <p:nvPr/>
          </p:nvSpPr>
          <p:spPr>
            <a:xfrm>
              <a:off x="8158052" y="3603262"/>
              <a:ext cx="281518" cy="369332"/>
            </a:xfrm>
            <a:prstGeom prst="rect">
              <a:avLst/>
            </a:prstGeom>
            <a:noFill/>
          </p:spPr>
          <p:txBody>
            <a:bodyPr wrap="square" rtlCol="0">
              <a:spAutoFit/>
            </a:bodyPr>
            <a:lstStyle/>
            <a:p>
              <a:r>
                <a:rPr lang="es-ES" dirty="0"/>
                <a:t>=</a:t>
              </a:r>
            </a:p>
          </p:txBody>
        </p:sp>
      </p:grpSp>
    </p:spTree>
    <p:extLst>
      <p:ext uri="{BB962C8B-B14F-4D97-AF65-F5344CB8AC3E}">
        <p14:creationId xmlns:p14="http://schemas.microsoft.com/office/powerpoint/2010/main" val="52436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88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 repeatCount="indefinite" fill="hold" display="0">
                  <p:stCondLst>
                    <p:cond delay="indefinite"/>
                  </p:stCondLst>
                </p:cTn>
                <p:tgtEl>
                  <p:spTgt spid="4"/>
                </p:tgtEl>
              </p:cMediaNode>
            </p:video>
          </p:childTnLst>
        </p:cTn>
      </p:par>
    </p:tnLst>
    <p:bldLst>
      <p:bldP spid="12" grpId="0"/>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CED 2022 Disclosure Slide.pptx - PowerPoint 2022-04-26 22-53-20_Trim">
            <a:hlinkClick r:id="" action="ppaction://media"/>
            <a:extLst>
              <a:ext uri="{FF2B5EF4-FFF2-40B4-BE49-F238E27FC236}">
                <a16:creationId xmlns:a16="http://schemas.microsoft.com/office/drawing/2014/main" id="{84337431-F7BD-4DB2-8CF0-1498B8674759}"/>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32754" t="42768" r="20579" b="8732"/>
          <a:stretch/>
        </p:blipFill>
        <p:spPr>
          <a:xfrm>
            <a:off x="2419258" y="3179994"/>
            <a:ext cx="6546574" cy="3639244"/>
          </a:xfrm>
          <a:prstGeom prst="rect">
            <a:avLst/>
          </a:prstGeom>
        </p:spPr>
      </p:pic>
      <p:pic>
        <p:nvPicPr>
          <p:cNvPr id="5" name="Imagen 4">
            <a:extLst>
              <a:ext uri="{FF2B5EF4-FFF2-40B4-BE49-F238E27FC236}">
                <a16:creationId xmlns:a16="http://schemas.microsoft.com/office/drawing/2014/main" id="{653C6061-F037-4D67-9C19-F65563E6C5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6" name="Imagen 5">
            <a:extLst>
              <a:ext uri="{FF2B5EF4-FFF2-40B4-BE49-F238E27FC236}">
                <a16:creationId xmlns:a16="http://schemas.microsoft.com/office/drawing/2014/main" id="{17C869A7-4ED5-4CD0-9C05-DB60D0B509C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sp>
        <p:nvSpPr>
          <p:cNvPr id="7" name="TextBox 1">
            <a:extLst>
              <a:ext uri="{FF2B5EF4-FFF2-40B4-BE49-F238E27FC236}">
                <a16:creationId xmlns:a16="http://schemas.microsoft.com/office/drawing/2014/main" id="{01E0C4B1-3D58-4E9D-A8E8-495BE0B2E3B7}"/>
              </a:ext>
            </a:extLst>
          </p:cNvPr>
          <p:cNvSpPr txBox="1"/>
          <p:nvPr/>
        </p:nvSpPr>
        <p:spPr>
          <a:xfrm>
            <a:off x="3346174" y="663562"/>
            <a:ext cx="2451652" cy="791692"/>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MATERIALS AND METHODS</a:t>
            </a:r>
            <a:endParaRPr lang="en-US" sz="3200" b="1" dirty="0">
              <a:latin typeface="Arial" panose="020B0604020202020204" pitchFamily="34" charset="0"/>
              <a:cs typeface="Arial" panose="020B0604020202020204" pitchFamily="34" charset="0"/>
            </a:endParaRPr>
          </a:p>
        </p:txBody>
      </p:sp>
      <p:sp>
        <p:nvSpPr>
          <p:cNvPr id="8" name="TextBox 1">
            <a:extLst>
              <a:ext uri="{FF2B5EF4-FFF2-40B4-BE49-F238E27FC236}">
                <a16:creationId xmlns:a16="http://schemas.microsoft.com/office/drawing/2014/main" id="{3D536D07-4FEC-4596-8D2C-7CB7465DF9B9}"/>
              </a:ext>
            </a:extLst>
          </p:cNvPr>
          <p:cNvSpPr txBox="1"/>
          <p:nvPr/>
        </p:nvSpPr>
        <p:spPr>
          <a:xfrm>
            <a:off x="288680" y="1631675"/>
            <a:ext cx="7315200" cy="836126"/>
          </a:xfrm>
          <a:prstGeom prst="rect">
            <a:avLst/>
          </a:prstGeom>
          <a:noFill/>
        </p:spPr>
        <p:txBody>
          <a:bodyPr wrap="square" rtlCol="0">
            <a:spAutoFit/>
          </a:bodyPr>
          <a:lstStyle/>
          <a:p>
            <a:pPr>
              <a:lnSpc>
                <a:spcPts val="2700"/>
              </a:lnSpc>
              <a:spcAft>
                <a:spcPts val="600"/>
              </a:spcAft>
            </a:pP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Procedure</a:t>
            </a:r>
          </a:p>
          <a:p>
            <a:pPr>
              <a:lnSpc>
                <a:spcPts val="2700"/>
              </a:lnSpc>
              <a:spcAft>
                <a:spcPts val="1800"/>
              </a:spcAft>
            </a:pPr>
            <a:r>
              <a:rPr lang="en-US" u="sng" dirty="0">
                <a:latin typeface="Calibri" panose="020F0502020204030204" pitchFamily="34" charset="0"/>
                <a:ea typeface="Calibri" panose="020F0502020204030204" pitchFamily="34" charset="0"/>
                <a:cs typeface="Times New Roman" panose="02020603050405020304" pitchFamily="18" charset="0"/>
              </a:rPr>
              <a:t>The Attentional Bias Modification Task (ABMT):</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Box 1">
            <a:extLst>
              <a:ext uri="{FF2B5EF4-FFF2-40B4-BE49-F238E27FC236}">
                <a16:creationId xmlns:a16="http://schemas.microsoft.com/office/drawing/2014/main" id="{B40A360E-57C4-B058-E219-202DF8B345DB}"/>
              </a:ext>
            </a:extLst>
          </p:cNvPr>
          <p:cNvSpPr txBox="1"/>
          <p:nvPr/>
        </p:nvSpPr>
        <p:spPr>
          <a:xfrm>
            <a:off x="185531" y="2467801"/>
            <a:ext cx="2233727" cy="4247317"/>
          </a:xfrm>
          <a:prstGeom prst="rect">
            <a:avLst/>
          </a:prstGeom>
          <a:noFill/>
        </p:spPr>
        <p:txBody>
          <a:bodyPr wrap="square" rtlCol="0">
            <a:spAutoFit/>
          </a:bodyPr>
          <a:lstStyle/>
          <a:p>
            <a:pPr>
              <a:spcAft>
                <a:spcPts val="1800"/>
              </a:spcAft>
            </a:pPr>
            <a:r>
              <a:rPr lang="en-GB" dirty="0">
                <a:latin typeface="Calibri" panose="020F0502020204030204"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articipants were instructed to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detect and identify geometric figures </a:t>
            </a:r>
            <a:r>
              <a:rPr lang="en-GB" sz="1800" dirty="0">
                <a:effectLst/>
                <a:latin typeface="Calibri" panose="020F0502020204030204" pitchFamily="34" charset="0"/>
                <a:ea typeface="Calibri" panose="020F0502020204030204" pitchFamily="34" charset="0"/>
                <a:cs typeface="Times New Roman" panose="02020603050405020304" pitchFamily="18" charset="0"/>
              </a:rPr>
              <a:t>that appeared in all of their avatars’ body parts, in a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balanced way between weight- and non-weight- related parts </a:t>
            </a:r>
            <a:r>
              <a:rPr lang="en-GB" sz="1800" dirty="0">
                <a:effectLst/>
                <a:latin typeface="Calibri" panose="020F0502020204030204" pitchFamily="34" charset="0"/>
                <a:ea typeface="Calibri" panose="020F0502020204030204" pitchFamily="34" charset="0"/>
                <a:cs typeface="Times New Roman" panose="02020603050405020304" pitchFamily="18" charset="0"/>
              </a:rPr>
              <a:t>(90 combinations</a:t>
            </a:r>
            <a:r>
              <a:rPr lang="en-GB" dirty="0">
                <a:latin typeface="Calibri" panose="020F0502020204030204" pitchFamily="34" charset="0"/>
                <a:ea typeface="Calibri" panose="020F0502020204030204" pitchFamily="34" charset="0"/>
                <a:cs typeface="Times New Roman" panose="02020603050405020304" pitchFamily="18" charset="0"/>
              </a:rPr>
              <a:t>), adapting the ABMT procedure proposed by </a:t>
            </a:r>
            <a:r>
              <a:rPr lang="en-GB" dirty="0" err="1">
                <a:latin typeface="Calibri" panose="020F0502020204030204" pitchFamily="34" charset="0"/>
                <a:ea typeface="Calibri" panose="020F0502020204030204" pitchFamily="34" charset="0"/>
                <a:cs typeface="Times New Roman" panose="02020603050405020304" pitchFamily="18" charset="0"/>
              </a:rPr>
              <a:t>Smeets</a:t>
            </a:r>
            <a:r>
              <a:rPr lang="en-GB" dirty="0">
                <a:latin typeface="Calibri" panose="020F0502020204030204" pitchFamily="34" charset="0"/>
                <a:ea typeface="Calibri" panose="020F0502020204030204" pitchFamily="34" charset="0"/>
                <a:cs typeface="Times New Roman" panose="02020603050405020304" pitchFamily="18" charset="0"/>
              </a:rPr>
              <a:t> et al. (2011)</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6</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01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4600" fill="hold"/>
                                        <p:tgtEl>
                                          <p:spTgt spid="3"/>
                                        </p:tgtEl>
                                      </p:cBhvr>
                                    </p:cmd>
                                  </p:childTnLst>
                                </p:cTn>
                              </p:par>
                              <p:par>
                                <p:cTn id="7" presetID="22" presetClass="entr" presetSubtype="1" fill="hold" grpId="0" nodeType="withEffect">
                                  <p:stCondLst>
                                    <p:cond delay="250"/>
                                  </p:stCondLst>
                                  <p:childTnLst>
                                    <p:set>
                                      <p:cBhvr>
                                        <p:cTn id="8" dur="1" fill="hold">
                                          <p:stCondLst>
                                            <p:cond delay="0"/>
                                          </p:stCondLst>
                                        </p:cTn>
                                        <p:tgtEl>
                                          <p:spTgt spid="9"/>
                                        </p:tgtEl>
                                        <p:attrNameLst>
                                          <p:attrName>style.visibility</p:attrName>
                                        </p:attrNameLst>
                                      </p:cBhvr>
                                      <p:to>
                                        <p:strVal val="visible"/>
                                      </p:to>
                                    </p:set>
                                    <p:animEffect transition="in" filter="wipe(up)">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hold" display="0">
                  <p:stCondLst>
                    <p:cond delay="indefinite"/>
                  </p:stCondLst>
                </p:cTn>
                <p:tgtEl>
                  <p:spTgt spid="3"/>
                </p:tgtEl>
              </p:cMediaNode>
            </p:video>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53C6061-F037-4D67-9C19-F65563E6C5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6" name="Imagen 5">
            <a:extLst>
              <a:ext uri="{FF2B5EF4-FFF2-40B4-BE49-F238E27FC236}">
                <a16:creationId xmlns:a16="http://schemas.microsoft.com/office/drawing/2014/main" id="{17C869A7-4ED5-4CD0-9C05-DB60D0B509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sp>
        <p:nvSpPr>
          <p:cNvPr id="7" name="TextBox 1">
            <a:extLst>
              <a:ext uri="{FF2B5EF4-FFF2-40B4-BE49-F238E27FC236}">
                <a16:creationId xmlns:a16="http://schemas.microsoft.com/office/drawing/2014/main" id="{01E0C4B1-3D58-4E9D-A8E8-495BE0B2E3B7}"/>
              </a:ext>
            </a:extLst>
          </p:cNvPr>
          <p:cNvSpPr txBox="1"/>
          <p:nvPr/>
        </p:nvSpPr>
        <p:spPr>
          <a:xfrm>
            <a:off x="3346174" y="663562"/>
            <a:ext cx="2451652" cy="791692"/>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MATERIALS AND METHODS</a:t>
            </a:r>
            <a:endParaRPr lang="en-US" sz="32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12">
                <a:extLst>
                  <a:ext uri="{FF2B5EF4-FFF2-40B4-BE49-F238E27FC236}">
                    <a16:creationId xmlns:a16="http://schemas.microsoft.com/office/drawing/2014/main" id="{6E7EA952-508E-F238-C9B4-A70377242062}"/>
                  </a:ext>
                </a:extLst>
              </p:cNvPr>
              <p:cNvSpPr txBox="1"/>
              <p:nvPr/>
            </p:nvSpPr>
            <p:spPr>
              <a:xfrm>
                <a:off x="517421" y="2403462"/>
                <a:ext cx="5280405" cy="2462213"/>
              </a:xfrm>
              <a:prstGeom prst="rect">
                <a:avLst/>
              </a:prstGeom>
              <a:noFill/>
            </p:spPr>
            <p:txBody>
              <a:bodyPr wrap="square" rtlCol="0">
                <a:spAutoFit/>
              </a:bodyPr>
              <a:lstStyle/>
              <a:p>
                <a:pPr>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analysis purpose, the participants were divided into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two AB groups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spcAft>
                    <a:spcPts val="600"/>
                  </a:spcAft>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one group with initial AB predominantly focused towards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Weight-related body parts (AB-CFT </a:t>
                </a:r>
                <a14:m>
                  <m:oMath xmlns:m="http://schemas.openxmlformats.org/officeDocument/2006/math">
                    <m:r>
                      <a:rPr lang="en-GB" sz="1800" b="1" i="1" smtClean="0">
                        <a:effectLst/>
                        <a:latin typeface="Cambria Math" panose="02040503050406030204" pitchFamily="18" charset="0"/>
                        <a:ea typeface="Cambria Math" panose="02040503050406030204" pitchFamily="18" charset="0"/>
                        <a:cs typeface="Times New Roman" panose="02020603050405020304" pitchFamily="18" charset="0"/>
                      </a:rPr>
                      <m:t>&gt;</m:t>
                    </m:r>
                  </m:oMath>
                </a14:m>
                <a:r>
                  <a:rPr lang="en-GB" sz="1800" b="1" dirty="0">
                    <a:effectLst/>
                    <a:latin typeface="Calibri" panose="020F0502020204030204" pitchFamily="34" charset="0"/>
                    <a:ea typeface="Calibri" panose="020F0502020204030204" pitchFamily="34" charset="0"/>
                    <a:cs typeface="Times New Roman" panose="02020603050405020304" pitchFamily="18" charset="0"/>
                  </a:rPr>
                  <a:t> 0) </a:t>
                </a:r>
                <a:r>
                  <a:rPr lang="en-GB" sz="1800" dirty="0">
                    <a:effectLst/>
                    <a:latin typeface="Calibri" panose="020F0502020204030204" pitchFamily="34" charset="0"/>
                    <a:ea typeface="Calibri" panose="020F0502020204030204" pitchFamily="34" charset="0"/>
                    <a:cs typeface="Times New Roman" panose="02020603050405020304" pitchFamily="18" charset="0"/>
                  </a:rPr>
                  <a:t>(n=29), </a:t>
                </a:r>
              </a:p>
              <a:p>
                <a:pPr marL="285750" indent="-285750">
                  <a:spcAft>
                    <a:spcPts val="600"/>
                  </a:spcAft>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the other group with initial AB predominantly focused towards </a:t>
                </a:r>
                <a:r>
                  <a:rPr lang="en-GB" b="1" dirty="0">
                    <a:latin typeface="Calibri" panose="020F0502020204030204" pitchFamily="34" charset="0"/>
                    <a:ea typeface="Calibri" panose="020F0502020204030204" pitchFamily="34" charset="0"/>
                    <a:cs typeface="Times New Roman" panose="02020603050405020304" pitchFamily="18" charset="0"/>
                  </a:rPr>
                  <a:t>N</a:t>
                </a:r>
                <a:r>
                  <a:rPr lang="en-GB" sz="1800" b="1" dirty="0">
                    <a:effectLst/>
                    <a:latin typeface="Calibri" panose="020F0502020204030204" pitchFamily="34" charset="0"/>
                    <a:ea typeface="Calibri" panose="020F0502020204030204" pitchFamily="34" charset="0"/>
                    <a:cs typeface="Times New Roman" panose="02020603050405020304" pitchFamily="18" charset="0"/>
                  </a:rPr>
                  <a:t>on-Weight-related body parts (AB-CFT </a:t>
                </a:r>
                <a14:m>
                  <m:oMath xmlns:m="http://schemas.openxmlformats.org/officeDocument/2006/math">
                    <m:r>
                      <a:rPr lang="en-GB" sz="1800" b="1"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GB" sz="1800" b="1" dirty="0">
                    <a:effectLst/>
                    <a:latin typeface="Calibri" panose="020F0502020204030204" pitchFamily="34" charset="0"/>
                    <a:ea typeface="Calibri" panose="020F0502020204030204" pitchFamily="34" charset="0"/>
                    <a:cs typeface="Times New Roman" panose="02020603050405020304" pitchFamily="18" charset="0"/>
                  </a:rPr>
                  <a:t> 0) </a:t>
                </a:r>
                <a:r>
                  <a:rPr lang="en-GB" sz="1800" dirty="0">
                    <a:effectLst/>
                    <a:latin typeface="Calibri" panose="020F0502020204030204" pitchFamily="34" charset="0"/>
                    <a:ea typeface="Calibri" panose="020F0502020204030204" pitchFamily="34" charset="0"/>
                    <a:cs typeface="Times New Roman" panose="02020603050405020304" pitchFamily="18" charset="0"/>
                  </a:rPr>
                  <a:t>(n=44). </a:t>
                </a:r>
              </a:p>
            </p:txBody>
          </p:sp>
        </mc:Choice>
        <mc:Fallback xmlns="">
          <p:sp>
            <p:nvSpPr>
              <p:cNvPr id="10" name="TextBox 12">
                <a:extLst>
                  <a:ext uri="{FF2B5EF4-FFF2-40B4-BE49-F238E27FC236}">
                    <a16:creationId xmlns:a16="http://schemas.microsoft.com/office/drawing/2014/main" id="{6E7EA952-508E-F238-C9B4-A70377242062}"/>
                  </a:ext>
                </a:extLst>
              </p:cNvPr>
              <p:cNvSpPr txBox="1">
                <a:spLocks noRot="1" noChangeAspect="1" noMove="1" noResize="1" noEditPoints="1" noAdjustHandles="1" noChangeArrowheads="1" noChangeShapeType="1" noTextEdit="1"/>
              </p:cNvSpPr>
              <p:nvPr/>
            </p:nvSpPr>
            <p:spPr>
              <a:xfrm>
                <a:off x="517421" y="2403462"/>
                <a:ext cx="5280405" cy="2462213"/>
              </a:xfrm>
              <a:prstGeom prst="rect">
                <a:avLst/>
              </a:prstGeom>
              <a:blipFill>
                <a:blip r:embed="rId4"/>
                <a:stretch>
                  <a:fillRect l="-1039" t="-1238" b="-2970"/>
                </a:stretch>
              </a:blipFill>
            </p:spPr>
            <p:txBody>
              <a:bodyPr/>
              <a:lstStyle/>
              <a:p>
                <a:r>
                  <a:rPr lang="es-ES">
                    <a:noFill/>
                  </a:rPr>
                  <a:t> </a:t>
                </a:r>
              </a:p>
            </p:txBody>
          </p:sp>
        </mc:Fallback>
      </mc:AlternateContent>
      <p:sp>
        <p:nvSpPr>
          <p:cNvPr id="12" name="TextBox 12">
            <a:extLst>
              <a:ext uri="{FF2B5EF4-FFF2-40B4-BE49-F238E27FC236}">
                <a16:creationId xmlns:a16="http://schemas.microsoft.com/office/drawing/2014/main" id="{E67CF6A0-676D-AA3B-96E1-78BB5EDEBB77}"/>
              </a:ext>
            </a:extLst>
          </p:cNvPr>
          <p:cNvSpPr txBox="1"/>
          <p:nvPr/>
        </p:nvSpPr>
        <p:spPr>
          <a:xfrm>
            <a:off x="517421" y="4967787"/>
            <a:ext cx="8030231" cy="1569660"/>
          </a:xfrm>
          <a:prstGeom prst="rect">
            <a:avLst/>
          </a:prstGeom>
          <a:noFill/>
        </p:spPr>
        <p:txBody>
          <a:bodyPr wrap="square" rtlCol="0">
            <a:spAutoFit/>
          </a:bodyPr>
          <a:lstStyle/>
          <a:p>
            <a:pPr>
              <a:lnSpc>
                <a:spcPts val="2700"/>
              </a:lnSpc>
              <a:spcAft>
                <a:spcPts val="1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Two-Way Mixed between (AB group)-within (pre-post assessment time) Analyses of Variance (ANOVA) </a:t>
            </a:r>
            <a:r>
              <a:rPr lang="en-GB" sz="1800" dirty="0">
                <a:effectLst/>
                <a:latin typeface="Calibri" panose="020F0502020204030204" pitchFamily="34" charset="0"/>
                <a:ea typeface="Calibri" panose="020F0502020204030204" pitchFamily="34" charset="0"/>
                <a:cs typeface="Times New Roman" panose="02020603050405020304" pitchFamily="18" charset="0"/>
              </a:rPr>
              <a:t>were conducted for all measures (AB, FGW, PASTAS). </a:t>
            </a:r>
          </a:p>
          <a:p>
            <a:pPr algn="l"/>
            <a:r>
              <a:rPr lang="en-US" i="1" dirty="0">
                <a:latin typeface="URWPalladioL-Roma"/>
              </a:rPr>
              <a:t>T</a:t>
            </a:r>
            <a:r>
              <a:rPr lang="en-US" sz="1800" b="0" i="1" u="none" strike="noStrike" baseline="0" dirty="0">
                <a:latin typeface="URWPalladioL-Roma"/>
              </a:rPr>
              <a:t>he assumptions of homogeneity of variance were met for all the variables, </a:t>
            </a:r>
          </a:p>
          <a:p>
            <a:pPr algn="l"/>
            <a:r>
              <a:rPr lang="en-US" sz="1800" b="0" i="1" u="none" strike="noStrike" baseline="0" dirty="0">
                <a:latin typeface="URWPalladioL-Roma"/>
              </a:rPr>
              <a:t>as demonstrated by </a:t>
            </a:r>
            <a:r>
              <a:rPr lang="en-US" sz="1800" b="0" i="1" u="none" strike="noStrike" baseline="0" dirty="0" err="1">
                <a:latin typeface="URWPalladioL-Roma"/>
              </a:rPr>
              <a:t>Levene’s</a:t>
            </a:r>
            <a:r>
              <a:rPr lang="en-US" sz="1800" b="0" i="1" u="none" strike="noStrike" baseline="0" dirty="0">
                <a:latin typeface="URWPalladioL-Roma"/>
              </a:rPr>
              <a:t> test (p &gt; 0.05).</a:t>
            </a:r>
            <a:endParaRPr lang="en-US" sz="2400" b="1" i="1" dirty="0">
              <a:solidFill>
                <a:srgbClr val="FF0000"/>
              </a:solidFill>
              <a:latin typeface="Arial" panose="020B0604020202020204" pitchFamily="34" charset="0"/>
              <a:cs typeface="Arial" panose="020B0604020202020204" pitchFamily="34" charset="0"/>
            </a:endParaRPr>
          </a:p>
        </p:txBody>
      </p:sp>
      <p:sp>
        <p:nvSpPr>
          <p:cNvPr id="8" name="TextBox 1">
            <a:extLst>
              <a:ext uri="{FF2B5EF4-FFF2-40B4-BE49-F238E27FC236}">
                <a16:creationId xmlns:a16="http://schemas.microsoft.com/office/drawing/2014/main" id="{4C8EC7B8-5895-C52C-5F13-860A4796F419}"/>
              </a:ext>
            </a:extLst>
          </p:cNvPr>
          <p:cNvSpPr txBox="1"/>
          <p:nvPr/>
        </p:nvSpPr>
        <p:spPr>
          <a:xfrm>
            <a:off x="517421" y="1890213"/>
            <a:ext cx="2709180" cy="411138"/>
          </a:xfrm>
          <a:prstGeom prst="rect">
            <a:avLst/>
          </a:prstGeom>
          <a:noFill/>
        </p:spPr>
        <p:txBody>
          <a:bodyPr wrap="square" rtlCol="0">
            <a:spAutoFit/>
          </a:bodyPr>
          <a:lstStyle/>
          <a:p>
            <a:pPr>
              <a:lnSpc>
                <a:spcPts val="2700"/>
              </a:lnSpc>
              <a:spcAft>
                <a:spcPts val="1800"/>
              </a:spcAft>
            </a:pP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Statistical Analysis</a:t>
            </a:r>
            <a:endParaRPr 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960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BA55-8C2F-40F6-9E14-93A8E5A0BED4}"/>
              </a:ext>
            </a:extLst>
          </p:cNvPr>
          <p:cNvSpPr txBox="1"/>
          <p:nvPr/>
        </p:nvSpPr>
        <p:spPr>
          <a:xfrm>
            <a:off x="238537" y="2860883"/>
            <a:ext cx="3803376" cy="4447371"/>
          </a:xfrm>
          <a:prstGeom prst="rect">
            <a:avLst/>
          </a:prstGeom>
          <a:noFill/>
        </p:spPr>
        <p:txBody>
          <a:bodyPr wrap="square" rtlCol="0">
            <a:spAutoFit/>
          </a:bodyPr>
          <a:lstStyle/>
          <a:p>
            <a:pPr>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Two-Way Mixed between (AB group)-within (PRE-POST AB-CFT assessment time) ANOVA:</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Statistically significant group*time interactions: F(1, 69) = 6.442, </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p = </a:t>
            </a:r>
            <a:r>
              <a:rPr lang="en-GB" b="1" dirty="0">
                <a:latin typeface="Calibri" panose="020F0502020204030204" pitchFamily="34" charset="0"/>
                <a:ea typeface="Calibri" panose="020F0502020204030204" pitchFamily="34" charset="0"/>
                <a:cs typeface="Times New Roman" panose="02020603050405020304" pitchFamily="18" charset="0"/>
              </a:rPr>
              <a:t>0.013, partial </a:t>
            </a:r>
            <a:r>
              <a:rPr lang="el-GR" b="1" dirty="0">
                <a:latin typeface="Calibri" panose="020F0502020204030204" pitchFamily="34" charset="0"/>
                <a:ea typeface="Calibri" panose="020F0502020204030204" pitchFamily="34" charset="0"/>
                <a:cs typeface="Times New Roman" panose="02020603050405020304" pitchFamily="18" charset="0"/>
              </a:rPr>
              <a:t>η</a:t>
            </a:r>
            <a:r>
              <a:rPr lang="es-ES" b="1" baseline="30000" dirty="0">
                <a:latin typeface="Calibri" panose="020F0502020204030204" pitchFamily="34" charset="0"/>
                <a:ea typeface="Calibri" panose="020F0502020204030204" pitchFamily="34" charset="0"/>
                <a:cs typeface="Times New Roman" panose="02020603050405020304" pitchFamily="18" charset="0"/>
              </a:rPr>
              <a:t>2 </a:t>
            </a:r>
            <a:r>
              <a:rPr lang="en-GB" b="1" dirty="0">
                <a:latin typeface="Calibri" panose="020F0502020204030204" pitchFamily="34" charset="0"/>
                <a:ea typeface="Calibri" panose="020F0502020204030204" pitchFamily="34" charset="0"/>
                <a:cs typeface="Times New Roman" panose="02020603050405020304" pitchFamily="18" charset="0"/>
              </a:rPr>
              <a:t>= 0.085</a:t>
            </a:r>
            <a:endParaRPr lang="en-GB" sz="1800" b="1" baseline="30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Post hoc analysis: </a:t>
            </a:r>
          </a:p>
          <a:p>
            <a:r>
              <a:rPr lang="en-GB" dirty="0">
                <a:latin typeface="Calibri" panose="020F0502020204030204" pitchFamily="34" charset="0"/>
                <a:ea typeface="Calibri" panose="020F0502020204030204" pitchFamily="34" charset="0"/>
                <a:cs typeface="Times New Roman" panose="02020603050405020304" pitchFamily="18" charset="0"/>
              </a:rPr>
              <a:t>M</a:t>
            </a:r>
            <a:r>
              <a:rPr lang="en-GB" sz="1800" dirty="0">
                <a:effectLst/>
                <a:latin typeface="Calibri" panose="020F0502020204030204" pitchFamily="34" charset="0"/>
                <a:ea typeface="Calibri" panose="020F0502020204030204" pitchFamily="34" charset="0"/>
                <a:cs typeface="Times New Roman" panose="02020603050405020304" pitchFamily="18" charset="0"/>
              </a:rPr>
              <a:t>arginal significant reduction in AB, after the intervention,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only</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the group with initial AB predominantly towards weight-related body parts</a:t>
            </a:r>
            <a:r>
              <a:rPr lang="en-GB" dirty="0">
                <a:latin typeface="Calibri" panose="020F0502020204030204" pitchFamily="34" charset="0"/>
                <a:ea typeface="Calibri" panose="020F0502020204030204" pitchFamily="34" charset="0"/>
                <a:cs typeface="Times New Roman" panose="02020603050405020304" pitchFamily="18" charset="0"/>
              </a:rPr>
              <a:t>: </a:t>
            </a:r>
          </a:p>
          <a:p>
            <a:pPr>
              <a:spcAft>
                <a:spcPts val="1800"/>
              </a:spcAft>
            </a:pPr>
            <a:r>
              <a:rPr lang="en-GB" b="1" dirty="0">
                <a:latin typeface="Calibri" panose="020F0502020204030204" pitchFamily="34" charset="0"/>
                <a:ea typeface="Calibri" panose="020F0502020204030204" pitchFamily="34" charset="0"/>
                <a:cs typeface="Times New Roman" panose="02020603050405020304" pitchFamily="18" charset="0"/>
              </a:rPr>
              <a:t>p = 0.056</a:t>
            </a:r>
            <a:r>
              <a:rPr lang="en-GB" dirty="0">
                <a:latin typeface="Calibri" panose="020F0502020204030204" pitchFamily="34" charset="0"/>
                <a:ea typeface="Calibri" panose="020F0502020204030204" pitchFamily="34" charset="0"/>
                <a:cs typeface="Times New Roman" panose="02020603050405020304" pitchFamily="18" charset="0"/>
              </a:rPr>
              <a:t>, 95% CI [-76.232; 6074.232]</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a:spcAft>
                <a:spcPts val="1800"/>
              </a:spcAft>
            </a:pPr>
            <a:endParaRPr lang="en-US" sz="2400" dirty="0">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BDE25040-A908-42D0-9E6A-7E5017FD82A6}"/>
              </a:ext>
            </a:extLst>
          </p:cNvPr>
          <p:cNvSpPr txBox="1"/>
          <p:nvPr/>
        </p:nvSpPr>
        <p:spPr>
          <a:xfrm>
            <a:off x="3346174" y="827018"/>
            <a:ext cx="2451652" cy="445443"/>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RESULTS</a:t>
            </a:r>
            <a:endParaRPr lang="en-US" sz="32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061883A-BFBE-46AD-A9B7-4C6532BAF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7" name="Imagen 6">
            <a:extLst>
              <a:ext uri="{FF2B5EF4-FFF2-40B4-BE49-F238E27FC236}">
                <a16:creationId xmlns:a16="http://schemas.microsoft.com/office/drawing/2014/main" id="{082190FA-F17B-44CD-BF1F-BA432B6B4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sp>
        <p:nvSpPr>
          <p:cNvPr id="9" name="TextBox 1">
            <a:extLst>
              <a:ext uri="{FF2B5EF4-FFF2-40B4-BE49-F238E27FC236}">
                <a16:creationId xmlns:a16="http://schemas.microsoft.com/office/drawing/2014/main" id="{2F302D95-280C-6651-E703-ECF789AD3FF9}"/>
              </a:ext>
            </a:extLst>
          </p:cNvPr>
          <p:cNvSpPr txBox="1"/>
          <p:nvPr/>
        </p:nvSpPr>
        <p:spPr>
          <a:xfrm>
            <a:off x="397565" y="1779375"/>
            <a:ext cx="3140765" cy="757387"/>
          </a:xfrm>
          <a:prstGeom prst="rect">
            <a:avLst/>
          </a:prstGeom>
          <a:noFill/>
        </p:spPr>
        <p:txBody>
          <a:bodyPr wrap="square" rtlCol="0">
            <a:spAutoFit/>
          </a:bodyPr>
          <a:lstStyle/>
          <a:p>
            <a:pPr>
              <a:lnSpc>
                <a:spcPts val="2700"/>
              </a:lnSpc>
            </a:pPr>
            <a:r>
              <a:rPr lang="en-GB" b="1" u="sng" dirty="0">
                <a:latin typeface="Calibri" panose="020F0502020204030204" pitchFamily="34" charset="0"/>
                <a:cs typeface="Times New Roman" panose="02020603050405020304" pitchFamily="18" charset="0"/>
              </a:rPr>
              <a:t>Body-Related Attentional Bias </a:t>
            </a:r>
          </a:p>
          <a:p>
            <a:pPr>
              <a:lnSpc>
                <a:spcPts val="2700"/>
              </a:lnSpc>
              <a:spcAft>
                <a:spcPts val="1800"/>
              </a:spcAft>
            </a:pPr>
            <a:r>
              <a:rPr lang="en-GB" b="1" u="sng" dirty="0">
                <a:latin typeface="Calibri" panose="020F0502020204030204" pitchFamily="34" charset="0"/>
                <a:cs typeface="Times New Roman" panose="02020603050405020304" pitchFamily="18" charset="0"/>
              </a:rPr>
              <a:t>(Complete Fixation Time)</a:t>
            </a:r>
            <a:endParaRPr lang="en-US" sz="2400" b="1" u="sng" dirty="0">
              <a:latin typeface="Arial" panose="020B0604020202020204" pitchFamily="34" charset="0"/>
              <a:cs typeface="Arial" panose="020B0604020202020204" pitchFamily="34" charset="0"/>
            </a:endParaRPr>
          </a:p>
        </p:txBody>
      </p:sp>
      <p:grpSp>
        <p:nvGrpSpPr>
          <p:cNvPr id="15" name="Grupo 14">
            <a:extLst>
              <a:ext uri="{FF2B5EF4-FFF2-40B4-BE49-F238E27FC236}">
                <a16:creationId xmlns:a16="http://schemas.microsoft.com/office/drawing/2014/main" id="{8EC6DEC1-8092-DAD7-3BDD-70B52CD0ECE5}"/>
              </a:ext>
            </a:extLst>
          </p:cNvPr>
          <p:cNvGrpSpPr/>
          <p:nvPr/>
        </p:nvGrpSpPr>
        <p:grpSpPr>
          <a:xfrm>
            <a:off x="4041913" y="3034748"/>
            <a:ext cx="4916556" cy="3624470"/>
            <a:chOff x="3935896" y="2676939"/>
            <a:chExt cx="5022574" cy="3844787"/>
          </a:xfrm>
        </p:grpSpPr>
        <p:pic>
          <p:nvPicPr>
            <p:cNvPr id="11" name="Imagen 10">
              <a:extLst>
                <a:ext uri="{FF2B5EF4-FFF2-40B4-BE49-F238E27FC236}">
                  <a16:creationId xmlns:a16="http://schemas.microsoft.com/office/drawing/2014/main" id="{43414E18-E451-2FDB-6B43-B199B8B3B7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5896" y="2676939"/>
              <a:ext cx="5022574" cy="3844787"/>
            </a:xfrm>
            <a:prstGeom prst="rect">
              <a:avLst/>
            </a:prstGeom>
          </p:spPr>
        </p:pic>
        <p:sp>
          <p:nvSpPr>
            <p:cNvPr id="14" name="CuadroTexto 13">
              <a:extLst>
                <a:ext uri="{FF2B5EF4-FFF2-40B4-BE49-F238E27FC236}">
                  <a16:creationId xmlns:a16="http://schemas.microsoft.com/office/drawing/2014/main" id="{12D79CCB-433D-1FD2-A16B-4244E6C88010}"/>
                </a:ext>
              </a:extLst>
            </p:cNvPr>
            <p:cNvSpPr txBox="1"/>
            <p:nvPr/>
          </p:nvSpPr>
          <p:spPr>
            <a:xfrm>
              <a:off x="7580244" y="3685864"/>
              <a:ext cx="1325219" cy="577081"/>
            </a:xfrm>
            <a:prstGeom prst="rect">
              <a:avLst/>
            </a:prstGeom>
            <a:noFill/>
          </p:spPr>
          <p:txBody>
            <a:bodyPr wrap="square" rtlCol="0">
              <a:spAutoFit/>
            </a:bodyPr>
            <a:lstStyle/>
            <a:p>
              <a:pPr algn="r"/>
              <a:r>
                <a:rPr lang="en-US" sz="1050" b="0" i="0" u="none" strike="noStrike" baseline="0" dirty="0">
                  <a:solidFill>
                    <a:schemeClr val="bg1">
                      <a:lumMod val="65000"/>
                    </a:schemeClr>
                  </a:solidFill>
                </a:rPr>
                <a:t>Error bars represent standard errors </a:t>
              </a:r>
            </a:p>
            <a:p>
              <a:pPr algn="r"/>
              <a:r>
                <a:rPr lang="en-US" sz="1050" b="0" i="0" u="none" strike="noStrike" baseline="0" dirty="0">
                  <a:solidFill>
                    <a:schemeClr val="bg1">
                      <a:lumMod val="65000"/>
                    </a:schemeClr>
                  </a:solidFill>
                </a:rPr>
                <a:t>of the mean</a:t>
              </a:r>
              <a:endParaRPr lang="en-US" sz="1050" dirty="0">
                <a:solidFill>
                  <a:schemeClr val="bg1">
                    <a:lumMod val="65000"/>
                  </a:schemeClr>
                </a:solidFill>
              </a:endParaRPr>
            </a:p>
          </p:txBody>
        </p:sp>
      </p:grpSp>
    </p:spTree>
    <p:extLst>
      <p:ext uri="{BB962C8B-B14F-4D97-AF65-F5344CB8AC3E}">
        <p14:creationId xmlns:p14="http://schemas.microsoft.com/office/powerpoint/2010/main" val="404047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fltVal val="0"/>
                                          </p:val>
                                        </p:tav>
                                        <p:tav tm="100000">
                                          <p:val>
                                            <p:strVal val="#ppt_w"/>
                                          </p:val>
                                        </p:tav>
                                      </p:tavLst>
                                    </p:anim>
                                    <p:anim calcmode="lin" valueType="num">
                                      <p:cBhvr>
                                        <p:cTn id="11" dur="1000" fill="hold"/>
                                        <p:tgtEl>
                                          <p:spTgt spid="15"/>
                                        </p:tgtEl>
                                        <p:attrNameLst>
                                          <p:attrName>ppt_h</p:attrName>
                                        </p:attrNameLst>
                                      </p:cBhvr>
                                      <p:tavLst>
                                        <p:tav tm="0">
                                          <p:val>
                                            <p:fltVal val="0"/>
                                          </p:val>
                                        </p:tav>
                                        <p:tav tm="100000">
                                          <p:val>
                                            <p:strVal val="#ppt_h"/>
                                          </p:val>
                                        </p:tav>
                                      </p:tavLst>
                                    </p:anim>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BDE25040-A908-42D0-9E6A-7E5017FD82A6}"/>
              </a:ext>
            </a:extLst>
          </p:cNvPr>
          <p:cNvSpPr txBox="1"/>
          <p:nvPr/>
        </p:nvSpPr>
        <p:spPr>
          <a:xfrm>
            <a:off x="3346174" y="827018"/>
            <a:ext cx="2451652" cy="445443"/>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RESULTS</a:t>
            </a:r>
            <a:endParaRPr lang="en-US" sz="32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061883A-BFBE-46AD-A9B7-4C6532BAF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7" name="Imagen 6">
            <a:extLst>
              <a:ext uri="{FF2B5EF4-FFF2-40B4-BE49-F238E27FC236}">
                <a16:creationId xmlns:a16="http://schemas.microsoft.com/office/drawing/2014/main" id="{082190FA-F17B-44CD-BF1F-BA432B6B4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sp>
        <p:nvSpPr>
          <p:cNvPr id="8" name="TextBox 1">
            <a:extLst>
              <a:ext uri="{FF2B5EF4-FFF2-40B4-BE49-F238E27FC236}">
                <a16:creationId xmlns:a16="http://schemas.microsoft.com/office/drawing/2014/main" id="{66970ECC-EBC3-2A41-196C-AC814049B64B}"/>
              </a:ext>
            </a:extLst>
          </p:cNvPr>
          <p:cNvSpPr txBox="1"/>
          <p:nvPr/>
        </p:nvSpPr>
        <p:spPr>
          <a:xfrm>
            <a:off x="437321" y="1692574"/>
            <a:ext cx="3644348" cy="411138"/>
          </a:xfrm>
          <a:prstGeom prst="rect">
            <a:avLst/>
          </a:prstGeom>
          <a:noFill/>
        </p:spPr>
        <p:txBody>
          <a:bodyPr wrap="square" rtlCol="0">
            <a:spAutoFit/>
          </a:bodyPr>
          <a:lstStyle/>
          <a:p>
            <a:pPr>
              <a:lnSpc>
                <a:spcPts val="2700"/>
              </a:lnSpc>
              <a:spcAft>
                <a:spcPts val="1800"/>
              </a:spcAft>
            </a:pPr>
            <a:r>
              <a:rPr lang="en-GB" b="1" u="sng" dirty="0">
                <a:latin typeface="Calibri" panose="020F0502020204030204" pitchFamily="34" charset="0"/>
                <a:cs typeface="Times New Roman" panose="02020603050405020304" pitchFamily="18" charset="0"/>
              </a:rPr>
              <a:t>Fear of Gaining Weight (VAS-FGW)</a:t>
            </a:r>
            <a:endParaRPr lang="en-US" sz="2400" b="1" u="sng" dirty="0">
              <a:latin typeface="Arial" panose="020B0604020202020204" pitchFamily="34" charset="0"/>
              <a:cs typeface="Arial" panose="020B0604020202020204" pitchFamily="34" charset="0"/>
            </a:endParaRPr>
          </a:p>
        </p:txBody>
      </p:sp>
      <p:sp>
        <p:nvSpPr>
          <p:cNvPr id="11" name="TextBox 1">
            <a:extLst>
              <a:ext uri="{FF2B5EF4-FFF2-40B4-BE49-F238E27FC236}">
                <a16:creationId xmlns:a16="http://schemas.microsoft.com/office/drawing/2014/main" id="{C13FC1CB-D67E-4487-5222-2CE1A015FCE7}"/>
              </a:ext>
            </a:extLst>
          </p:cNvPr>
          <p:cNvSpPr txBox="1"/>
          <p:nvPr/>
        </p:nvSpPr>
        <p:spPr>
          <a:xfrm>
            <a:off x="437321" y="2158239"/>
            <a:ext cx="3849758" cy="4401205"/>
          </a:xfrm>
          <a:prstGeom prst="rect">
            <a:avLst/>
          </a:prstGeom>
          <a:noFill/>
        </p:spPr>
        <p:txBody>
          <a:bodyPr wrap="square" rtlCol="0">
            <a:spAutoFit/>
          </a:bodyPr>
          <a:lstStyle/>
          <a:p>
            <a:pPr>
              <a:spcAft>
                <a:spcPts val="600"/>
              </a:spcAft>
            </a:pPr>
            <a:r>
              <a:rPr lang="en-GB" b="1" dirty="0">
                <a:latin typeface="Calibri" panose="020F0502020204030204" pitchFamily="34" charset="0"/>
                <a:ea typeface="Calibri" panose="020F0502020204030204" pitchFamily="34" charset="0"/>
                <a:cs typeface="Times New Roman" panose="02020603050405020304" pitchFamily="18" charset="0"/>
              </a:rPr>
              <a:t>Two-Way Mixed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between (AB group)-within (PRE-POST VAS-FGW assessment time) ANOVA:</a:t>
            </a:r>
          </a:p>
          <a:p>
            <a:r>
              <a:rPr lang="en-GB" dirty="0">
                <a:latin typeface="Calibri" panose="020F0502020204030204" pitchFamily="34" charset="0"/>
                <a:ea typeface="Calibri" panose="020F0502020204030204" pitchFamily="34" charset="0"/>
                <a:cs typeface="Times New Roman" panose="02020603050405020304" pitchFamily="18" charset="0"/>
              </a:rPr>
              <a:t>Marginal s</a:t>
            </a:r>
            <a:r>
              <a:rPr lang="en-GB" sz="1800" dirty="0">
                <a:effectLst/>
                <a:latin typeface="Calibri" panose="020F0502020204030204" pitchFamily="34" charset="0"/>
                <a:ea typeface="Calibri" panose="020F0502020204030204" pitchFamily="34" charset="0"/>
                <a:cs typeface="Times New Roman" panose="02020603050405020304" pitchFamily="18" charset="0"/>
              </a:rPr>
              <a:t>tatistically significant group*time interactions: </a:t>
            </a:r>
          </a:p>
          <a:p>
            <a:r>
              <a:rPr lang="en-GB" dirty="0">
                <a:latin typeface="Calibri" panose="020F0502020204030204" pitchFamily="34" charset="0"/>
                <a:ea typeface="Calibri" panose="020F0502020204030204" pitchFamily="34" charset="0"/>
                <a:cs typeface="Times New Roman" panose="02020603050405020304" pitchFamily="18" charset="0"/>
              </a:rPr>
              <a:t>F(1, 69) = 3.531, </a:t>
            </a:r>
            <a:r>
              <a:rPr lang="en-GB" b="1" dirty="0">
                <a:latin typeface="Calibri" panose="020F0502020204030204" pitchFamily="34" charset="0"/>
                <a:ea typeface="Calibri" panose="020F0502020204030204" pitchFamily="34" charset="0"/>
                <a:cs typeface="Times New Roman" panose="02020603050405020304" pitchFamily="18" charset="0"/>
              </a:rPr>
              <a:t>p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b="1" dirty="0">
                <a:latin typeface="Calibri" panose="020F0502020204030204" pitchFamily="34" charset="0"/>
                <a:ea typeface="Calibri" panose="020F0502020204030204" pitchFamily="34" charset="0"/>
                <a:cs typeface="Times New Roman" panose="02020603050405020304" pitchFamily="18" charset="0"/>
              </a:rPr>
              <a:t>0.064</a:t>
            </a:r>
            <a:r>
              <a:rPr lang="en-GB" dirty="0">
                <a:latin typeface="Calibri" panose="020F0502020204030204" pitchFamily="34" charset="0"/>
                <a:ea typeface="Calibri" panose="020F0502020204030204" pitchFamily="34" charset="0"/>
                <a:cs typeface="Times New Roman" panose="02020603050405020304" pitchFamily="18" charset="0"/>
              </a:rPr>
              <a:t>, </a:t>
            </a:r>
          </a:p>
          <a:p>
            <a:r>
              <a:rPr lang="en-GB" dirty="0">
                <a:latin typeface="Calibri" panose="020F0502020204030204" pitchFamily="34" charset="0"/>
                <a:ea typeface="Calibri" panose="020F0502020204030204" pitchFamily="34" charset="0"/>
                <a:cs typeface="Times New Roman" panose="02020603050405020304" pitchFamily="18" charset="0"/>
              </a:rPr>
              <a:t>partial </a:t>
            </a:r>
            <a:r>
              <a:rPr lang="el-GR" dirty="0">
                <a:latin typeface="Calibri" panose="020F0502020204030204" pitchFamily="34" charset="0"/>
                <a:ea typeface="Calibri" panose="020F0502020204030204" pitchFamily="34" charset="0"/>
                <a:cs typeface="Times New Roman" panose="02020603050405020304" pitchFamily="18" charset="0"/>
              </a:rPr>
              <a:t>η</a:t>
            </a:r>
            <a:r>
              <a:rPr lang="es-ES" baseline="30000" dirty="0">
                <a:latin typeface="Calibri" panose="020F0502020204030204" pitchFamily="34" charset="0"/>
                <a:ea typeface="Calibri" panose="020F0502020204030204" pitchFamily="34" charset="0"/>
                <a:cs typeface="Times New Roman" panose="02020603050405020304" pitchFamily="18" charset="0"/>
              </a:rPr>
              <a:t>2 </a:t>
            </a:r>
            <a:r>
              <a:rPr lang="en-GB" dirty="0">
                <a:latin typeface="Calibri" panose="020F0502020204030204" pitchFamily="34" charset="0"/>
                <a:ea typeface="Calibri" panose="020F0502020204030204" pitchFamily="34" charset="0"/>
                <a:cs typeface="Times New Roman" panose="02020603050405020304" pitchFamily="18" charset="0"/>
              </a:rPr>
              <a:t>= 0.049</a:t>
            </a:r>
          </a:p>
          <a:p>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s-ES" b="1" dirty="0" err="1"/>
              <a:t>Paired</a:t>
            </a:r>
            <a:r>
              <a:rPr lang="es-ES" b="1" dirty="0"/>
              <a:t> </a:t>
            </a:r>
            <a:r>
              <a:rPr lang="es-ES" b="1" dirty="0" err="1"/>
              <a:t>Samples</a:t>
            </a:r>
            <a:r>
              <a:rPr lang="es-ES" b="1" dirty="0"/>
              <a:t> t-Test (</a:t>
            </a:r>
            <a:r>
              <a:rPr lang="en-GB" b="1" dirty="0">
                <a:latin typeface="Calibri" panose="020F0502020204030204" pitchFamily="34" charset="0"/>
                <a:ea typeface="Calibri" panose="020F0502020204030204" pitchFamily="34" charset="0"/>
                <a:cs typeface="Times New Roman" panose="02020603050405020304" pitchFamily="18" charset="0"/>
              </a:rPr>
              <a:t>PRE-POST intervention for each AB group):</a:t>
            </a:r>
          </a:p>
          <a:p>
            <a:r>
              <a:rPr lang="en-GB" dirty="0">
                <a:latin typeface="Calibri" panose="020F0502020204030204" pitchFamily="34" charset="0"/>
                <a:ea typeface="Calibri" panose="020F0502020204030204" pitchFamily="34" charset="0"/>
                <a:cs typeface="Times New Roman" panose="02020603050405020304" pitchFamily="18" charset="0"/>
              </a:rPr>
              <a:t>Marginal s</a:t>
            </a:r>
            <a:r>
              <a:rPr lang="en-GB" sz="1800" dirty="0">
                <a:effectLst/>
                <a:latin typeface="Calibri" panose="020F0502020204030204" pitchFamily="34" charset="0"/>
                <a:ea typeface="Calibri" panose="020F0502020204030204" pitchFamily="34" charset="0"/>
                <a:cs typeface="Times New Roman" panose="02020603050405020304" pitchFamily="18" charset="0"/>
              </a:rPr>
              <a:t>ignificant reduction in </a:t>
            </a:r>
            <a:r>
              <a:rPr lang="en-GB" dirty="0">
                <a:latin typeface="Calibri" panose="020F0502020204030204" pitchFamily="34" charset="0"/>
                <a:ea typeface="Calibri" panose="020F0502020204030204" pitchFamily="34" charset="0"/>
                <a:cs typeface="Times New Roman" panose="02020603050405020304" pitchFamily="18" charset="0"/>
              </a:rPr>
              <a:t>FGW</a:t>
            </a:r>
            <a:r>
              <a:rPr lang="en-GB" sz="1800" dirty="0">
                <a:effectLst/>
                <a:latin typeface="Calibri" panose="020F0502020204030204" pitchFamily="34" charset="0"/>
                <a:ea typeface="Calibri" panose="020F0502020204030204" pitchFamily="34" charset="0"/>
                <a:cs typeface="Times New Roman" panose="02020603050405020304" pitchFamily="18" charset="0"/>
              </a:rPr>
              <a:t>, after th</a:t>
            </a:r>
            <a:r>
              <a:rPr lang="en-GB" dirty="0">
                <a:latin typeface="Calibri" panose="020F0502020204030204" pitchFamily="34" charset="0"/>
                <a:ea typeface="Calibri" panose="020F0502020204030204" pitchFamily="34" charset="0"/>
                <a:cs typeface="Times New Roman" panose="02020603050405020304" pitchFamily="18" charset="0"/>
              </a:rPr>
              <a:t>e intervention,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only</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the group with initial AB predominantly towards weight-related body parts:</a:t>
            </a:r>
          </a:p>
          <a:p>
            <a:pPr>
              <a:spcAft>
                <a:spcPts val="1800"/>
              </a:spcAft>
            </a:pPr>
            <a:r>
              <a:rPr lang="en-GB" b="1" dirty="0">
                <a:latin typeface="Calibri" panose="020F0502020204030204" pitchFamily="34" charset="0"/>
                <a:ea typeface="Calibri" panose="020F0502020204030204" pitchFamily="34" charset="0"/>
                <a:cs typeface="Times New Roman" panose="02020603050405020304" pitchFamily="18" charset="0"/>
              </a:rPr>
              <a:t>p = 0.05</a:t>
            </a:r>
            <a:r>
              <a:rPr lang="en-GB" dirty="0">
                <a:latin typeface="Calibri" panose="020F0502020204030204" pitchFamily="34" charset="0"/>
                <a:ea typeface="Calibri" panose="020F0502020204030204" pitchFamily="34" charset="0"/>
                <a:cs typeface="Times New Roman" panose="02020603050405020304" pitchFamily="18" charset="0"/>
              </a:rPr>
              <a:t>, 95% CI [-0.002; 9.928]</a:t>
            </a:r>
            <a:endParaRPr lang="en-US" sz="24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F6CF41A0-C006-008D-3F8C-651122BD8AAD}"/>
              </a:ext>
            </a:extLst>
          </p:cNvPr>
          <p:cNvGrpSpPr/>
          <p:nvPr/>
        </p:nvGrpSpPr>
        <p:grpSpPr>
          <a:xfrm>
            <a:off x="4379842" y="3101009"/>
            <a:ext cx="4525618" cy="3756991"/>
            <a:chOff x="4287079" y="2793043"/>
            <a:chExt cx="4810540" cy="4064957"/>
          </a:xfrm>
        </p:grpSpPr>
        <p:pic>
          <p:nvPicPr>
            <p:cNvPr id="4" name="Imagen 3">
              <a:extLst>
                <a:ext uri="{FF2B5EF4-FFF2-40B4-BE49-F238E27FC236}">
                  <a16:creationId xmlns:a16="http://schemas.microsoft.com/office/drawing/2014/main" id="{DA515CE5-C76D-3A88-0C63-06C549FF36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7079" y="2793043"/>
              <a:ext cx="4810540" cy="4064957"/>
            </a:xfrm>
            <a:prstGeom prst="rect">
              <a:avLst/>
            </a:prstGeom>
          </p:spPr>
        </p:pic>
        <p:sp>
          <p:nvSpPr>
            <p:cNvPr id="12" name="CuadroTexto 11">
              <a:extLst>
                <a:ext uri="{FF2B5EF4-FFF2-40B4-BE49-F238E27FC236}">
                  <a16:creationId xmlns:a16="http://schemas.microsoft.com/office/drawing/2014/main" id="{0332F29F-4221-B417-470A-08EDE4EA4C64}"/>
                </a:ext>
              </a:extLst>
            </p:cNvPr>
            <p:cNvSpPr txBox="1"/>
            <p:nvPr/>
          </p:nvSpPr>
          <p:spPr>
            <a:xfrm>
              <a:off x="7633251" y="3588026"/>
              <a:ext cx="1325219" cy="577081"/>
            </a:xfrm>
            <a:prstGeom prst="rect">
              <a:avLst/>
            </a:prstGeom>
            <a:noFill/>
          </p:spPr>
          <p:txBody>
            <a:bodyPr wrap="square" rtlCol="0">
              <a:spAutoFit/>
            </a:bodyPr>
            <a:lstStyle/>
            <a:p>
              <a:pPr algn="r"/>
              <a:r>
                <a:rPr lang="en-US" sz="1050" b="0" i="0" u="none" strike="noStrike" baseline="0" dirty="0">
                  <a:solidFill>
                    <a:schemeClr val="bg1">
                      <a:lumMod val="65000"/>
                    </a:schemeClr>
                  </a:solidFill>
                </a:rPr>
                <a:t>Error bars represent standard errors </a:t>
              </a:r>
            </a:p>
            <a:p>
              <a:pPr algn="r"/>
              <a:r>
                <a:rPr lang="en-US" sz="1050" b="0" i="0" u="none" strike="noStrike" baseline="0" dirty="0">
                  <a:solidFill>
                    <a:schemeClr val="bg1">
                      <a:lumMod val="65000"/>
                    </a:schemeClr>
                  </a:solidFill>
                </a:rPr>
                <a:t>of the mean</a:t>
              </a:r>
              <a:endParaRPr lang="en-US" sz="1050" dirty="0">
                <a:solidFill>
                  <a:schemeClr val="bg1">
                    <a:lumMod val="65000"/>
                  </a:schemeClr>
                </a:solidFill>
              </a:endParaRPr>
            </a:p>
          </p:txBody>
        </p:sp>
      </p:grpSp>
    </p:spTree>
    <p:extLst>
      <p:ext uri="{BB962C8B-B14F-4D97-AF65-F5344CB8AC3E}">
        <p14:creationId xmlns:p14="http://schemas.microsoft.com/office/powerpoint/2010/main" val="412032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fltVal val="0"/>
                                          </p:val>
                                        </p:tav>
                                        <p:tav tm="100000">
                                          <p:val>
                                            <p:strVal val="#ppt_w"/>
                                          </p:val>
                                        </p:tav>
                                      </p:tavLst>
                                    </p:anim>
                                    <p:anim calcmode="lin" valueType="num">
                                      <p:cBhvr>
                                        <p:cTn id="11" dur="1000" fill="hold"/>
                                        <p:tgtEl>
                                          <p:spTgt spid="13"/>
                                        </p:tgtEl>
                                        <p:attrNameLst>
                                          <p:attrName>ppt_h</p:attrName>
                                        </p:attrNameLst>
                                      </p:cBhvr>
                                      <p:tavLst>
                                        <p:tav tm="0">
                                          <p:val>
                                            <p:fltVal val="0"/>
                                          </p:val>
                                        </p:tav>
                                        <p:tav tm="100000">
                                          <p:val>
                                            <p:strVal val="#ppt_h"/>
                                          </p:val>
                                        </p:tav>
                                      </p:tavLst>
                                    </p:anim>
                                    <p:animEffect transition="in" filter="fad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BDE25040-A908-42D0-9E6A-7E5017FD82A6}"/>
              </a:ext>
            </a:extLst>
          </p:cNvPr>
          <p:cNvSpPr txBox="1"/>
          <p:nvPr/>
        </p:nvSpPr>
        <p:spPr>
          <a:xfrm>
            <a:off x="3346174" y="827018"/>
            <a:ext cx="2451652" cy="445443"/>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RESULTS</a:t>
            </a:r>
            <a:endParaRPr lang="en-US" sz="32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061883A-BFBE-46AD-A9B7-4C6532BAF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7" name="Imagen 6">
            <a:extLst>
              <a:ext uri="{FF2B5EF4-FFF2-40B4-BE49-F238E27FC236}">
                <a16:creationId xmlns:a16="http://schemas.microsoft.com/office/drawing/2014/main" id="{082190FA-F17B-44CD-BF1F-BA432B6B4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sp>
        <p:nvSpPr>
          <p:cNvPr id="8" name="TextBox 1">
            <a:extLst>
              <a:ext uri="{FF2B5EF4-FFF2-40B4-BE49-F238E27FC236}">
                <a16:creationId xmlns:a16="http://schemas.microsoft.com/office/drawing/2014/main" id="{1B0F6AE2-C75F-6EE8-9004-ACCC2BAA3D5F}"/>
              </a:ext>
            </a:extLst>
          </p:cNvPr>
          <p:cNvSpPr txBox="1"/>
          <p:nvPr/>
        </p:nvSpPr>
        <p:spPr>
          <a:xfrm>
            <a:off x="511098" y="1747101"/>
            <a:ext cx="2709180" cy="411138"/>
          </a:xfrm>
          <a:prstGeom prst="rect">
            <a:avLst/>
          </a:prstGeom>
          <a:noFill/>
        </p:spPr>
        <p:txBody>
          <a:bodyPr wrap="square" rtlCol="0">
            <a:spAutoFit/>
          </a:bodyPr>
          <a:lstStyle/>
          <a:p>
            <a:pPr>
              <a:lnSpc>
                <a:spcPts val="2700"/>
              </a:lnSpc>
              <a:spcAft>
                <a:spcPts val="1800"/>
              </a:spcAft>
            </a:pPr>
            <a:r>
              <a:rPr lang="en-GB" b="1" u="sng" dirty="0">
                <a:latin typeface="Calibri" panose="020F0502020204030204" pitchFamily="34" charset="0"/>
                <a:cs typeface="Times New Roman" panose="02020603050405020304" pitchFamily="18" charset="0"/>
              </a:rPr>
              <a:t>Body Anxiety (PASTAS)</a:t>
            </a:r>
            <a:endParaRPr lang="en-US" sz="2400" b="1" u="sng" dirty="0">
              <a:latin typeface="Arial" panose="020B0604020202020204" pitchFamily="34" charset="0"/>
              <a:cs typeface="Arial" panose="020B0604020202020204" pitchFamily="34" charset="0"/>
            </a:endParaRPr>
          </a:p>
        </p:txBody>
      </p:sp>
      <p:sp>
        <p:nvSpPr>
          <p:cNvPr id="10" name="TextBox 1">
            <a:extLst>
              <a:ext uri="{FF2B5EF4-FFF2-40B4-BE49-F238E27FC236}">
                <a16:creationId xmlns:a16="http://schemas.microsoft.com/office/drawing/2014/main" id="{77B34EB6-2238-A92E-7A2E-2EE1B708F40A}"/>
              </a:ext>
            </a:extLst>
          </p:cNvPr>
          <p:cNvSpPr txBox="1"/>
          <p:nvPr/>
        </p:nvSpPr>
        <p:spPr>
          <a:xfrm>
            <a:off x="365322" y="2311029"/>
            <a:ext cx="3644348" cy="4124206"/>
          </a:xfrm>
          <a:prstGeom prst="rect">
            <a:avLst/>
          </a:prstGeom>
          <a:noFill/>
        </p:spPr>
        <p:txBody>
          <a:bodyPr wrap="square" rtlCol="0">
            <a:spAutoFit/>
          </a:bodyPr>
          <a:lstStyle/>
          <a:p>
            <a:pPr>
              <a:spcAft>
                <a:spcPts val="600"/>
              </a:spcAft>
            </a:pPr>
            <a:r>
              <a:rPr lang="en-GB" b="1" dirty="0">
                <a:latin typeface="Calibri" panose="020F0502020204030204" pitchFamily="34" charset="0"/>
                <a:ea typeface="Calibri" panose="020F0502020204030204" pitchFamily="34" charset="0"/>
                <a:cs typeface="Times New Roman" panose="02020603050405020304" pitchFamily="18" charset="0"/>
              </a:rPr>
              <a:t>Two-Way Mixed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between (AB group)-within (PRE-POST PASTAS assessment time) ANOVA:</a:t>
            </a:r>
          </a:p>
          <a:p>
            <a:r>
              <a:rPr lang="en-GB" dirty="0">
                <a:latin typeface="Calibri" panose="020F0502020204030204" pitchFamily="34" charset="0"/>
                <a:ea typeface="Calibri" panose="020F0502020204030204" pitchFamily="34" charset="0"/>
                <a:cs typeface="Times New Roman" panose="02020603050405020304" pitchFamily="18" charset="0"/>
              </a:rPr>
              <a:t>No statistically significant group</a:t>
            </a:r>
            <a:r>
              <a:rPr lang="en-GB" sz="1800" dirty="0">
                <a:effectLst/>
                <a:latin typeface="Calibri" panose="020F0502020204030204" pitchFamily="34" charset="0"/>
                <a:ea typeface="Calibri" panose="020F0502020204030204" pitchFamily="34" charset="0"/>
                <a:cs typeface="Times New Roman" panose="02020603050405020304" pitchFamily="18" charset="0"/>
              </a:rPr>
              <a:t>*time interactions: </a:t>
            </a:r>
            <a:r>
              <a:rPr lang="en-GB" dirty="0">
                <a:latin typeface="Calibri" panose="020F0502020204030204" pitchFamily="34" charset="0"/>
                <a:ea typeface="Calibri" panose="020F0502020204030204" pitchFamily="34" charset="0"/>
                <a:cs typeface="Times New Roman" panose="02020603050405020304" pitchFamily="18" charset="0"/>
              </a:rPr>
              <a:t>F(1, 70) = 2.960, </a:t>
            </a:r>
            <a:r>
              <a:rPr lang="en-GB" b="1" dirty="0">
                <a:latin typeface="Calibri" panose="020F0502020204030204" pitchFamily="34" charset="0"/>
                <a:ea typeface="Calibri" panose="020F0502020204030204" pitchFamily="34" charset="0"/>
                <a:cs typeface="Times New Roman" panose="02020603050405020304" pitchFamily="18" charset="0"/>
              </a:rPr>
              <a:t>p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b="1" dirty="0">
                <a:latin typeface="Calibri" panose="020F0502020204030204" pitchFamily="34" charset="0"/>
                <a:ea typeface="Calibri" panose="020F0502020204030204" pitchFamily="34" charset="0"/>
                <a:cs typeface="Times New Roman" panose="02020603050405020304" pitchFamily="18" charset="0"/>
              </a:rPr>
              <a:t>0.09</a:t>
            </a:r>
            <a:r>
              <a:rPr lang="en-GB" dirty="0">
                <a:latin typeface="Calibri" panose="020F0502020204030204" pitchFamily="34" charset="0"/>
                <a:ea typeface="Calibri" panose="020F0502020204030204" pitchFamily="34" charset="0"/>
                <a:cs typeface="Times New Roman" panose="02020603050405020304" pitchFamily="18" charset="0"/>
              </a:rPr>
              <a:t>, partial </a:t>
            </a:r>
            <a:r>
              <a:rPr lang="el-GR" dirty="0">
                <a:latin typeface="Calibri" panose="020F0502020204030204" pitchFamily="34" charset="0"/>
                <a:ea typeface="Calibri" panose="020F0502020204030204" pitchFamily="34" charset="0"/>
                <a:cs typeface="Times New Roman" panose="02020603050405020304" pitchFamily="18" charset="0"/>
              </a:rPr>
              <a:t>η</a:t>
            </a:r>
            <a:r>
              <a:rPr lang="es-ES" baseline="30000" dirty="0">
                <a:latin typeface="Calibri" panose="020F0502020204030204" pitchFamily="34" charset="0"/>
                <a:ea typeface="Calibri" panose="020F0502020204030204" pitchFamily="34" charset="0"/>
                <a:cs typeface="Times New Roman" panose="02020603050405020304" pitchFamily="18" charset="0"/>
              </a:rPr>
              <a:t>2 </a:t>
            </a:r>
            <a:r>
              <a:rPr lang="en-GB" dirty="0">
                <a:latin typeface="Calibri" panose="020F0502020204030204" pitchFamily="34" charset="0"/>
                <a:ea typeface="Calibri" panose="020F0502020204030204" pitchFamily="34" charset="0"/>
                <a:cs typeface="Times New Roman" panose="02020603050405020304" pitchFamily="18" charset="0"/>
              </a:rPr>
              <a:t>= 0.041</a:t>
            </a:r>
          </a:p>
          <a:p>
            <a:endPar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s-ES" b="1" dirty="0" err="1"/>
              <a:t>Paired</a:t>
            </a:r>
            <a:r>
              <a:rPr lang="es-ES" b="1" dirty="0"/>
              <a:t> </a:t>
            </a:r>
            <a:r>
              <a:rPr lang="es-ES" b="1" dirty="0" err="1"/>
              <a:t>Samples</a:t>
            </a:r>
            <a:r>
              <a:rPr lang="es-ES" b="1" dirty="0"/>
              <a:t> t-Test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PRE-POST intervention for each AB group):</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Significant reduction in </a:t>
            </a:r>
            <a:r>
              <a:rPr lang="en-GB" dirty="0">
                <a:latin typeface="Calibri" panose="020F0502020204030204" pitchFamily="34" charset="0"/>
                <a:ea typeface="Calibri" panose="020F0502020204030204" pitchFamily="34" charset="0"/>
                <a:cs typeface="Times New Roman" panose="02020603050405020304" pitchFamily="18" charset="0"/>
              </a:rPr>
              <a:t>Body Anxiety</a:t>
            </a:r>
            <a:r>
              <a:rPr lang="en-GB" sz="1800" dirty="0">
                <a:effectLst/>
                <a:latin typeface="Calibri" panose="020F0502020204030204" pitchFamily="34" charset="0"/>
                <a:ea typeface="Calibri" panose="020F0502020204030204" pitchFamily="34" charset="0"/>
                <a:cs typeface="Times New Roman" panose="02020603050405020304" pitchFamily="18" charset="0"/>
              </a:rPr>
              <a:t>, after the intervention,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only</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the group with initial AB predominantly towards weight-related body parts</a:t>
            </a:r>
            <a:r>
              <a:rPr lang="en-GB" dirty="0">
                <a:latin typeface="Calibri" panose="020F0502020204030204" pitchFamily="34" charset="0"/>
                <a:ea typeface="Calibri" panose="020F0502020204030204" pitchFamily="34" charset="0"/>
                <a:cs typeface="Times New Roman" panose="02020603050405020304" pitchFamily="18" charset="0"/>
              </a:rPr>
              <a:t>: </a:t>
            </a:r>
          </a:p>
          <a:p>
            <a:pPr>
              <a:spcAft>
                <a:spcPts val="1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p = </a:t>
            </a:r>
            <a:r>
              <a:rPr lang="en-GB" b="1" dirty="0">
                <a:latin typeface="Calibri" panose="020F0502020204030204" pitchFamily="34" charset="0"/>
                <a:ea typeface="Calibri" panose="020F0502020204030204" pitchFamily="34" charset="0"/>
                <a:cs typeface="Times New Roman" panose="02020603050405020304" pitchFamily="18" charset="0"/>
              </a:rPr>
              <a:t>0.007</a:t>
            </a:r>
            <a:r>
              <a:rPr lang="en-GB" dirty="0">
                <a:latin typeface="Calibri" panose="020F0502020204030204" pitchFamily="34" charset="0"/>
                <a:ea typeface="Calibri" panose="020F0502020204030204" pitchFamily="34" charset="0"/>
                <a:cs typeface="Times New Roman" panose="02020603050405020304" pitchFamily="18" charset="0"/>
              </a:rPr>
              <a:t>,</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95% CI [0.603; 3.535]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upo 12">
            <a:extLst>
              <a:ext uri="{FF2B5EF4-FFF2-40B4-BE49-F238E27FC236}">
                <a16:creationId xmlns:a16="http://schemas.microsoft.com/office/drawing/2014/main" id="{85179B1A-5EC5-33DE-3931-83BE79351CE8}"/>
              </a:ext>
            </a:extLst>
          </p:cNvPr>
          <p:cNvGrpSpPr/>
          <p:nvPr/>
        </p:nvGrpSpPr>
        <p:grpSpPr>
          <a:xfrm>
            <a:off x="4214191" y="3074260"/>
            <a:ext cx="4823791" cy="3831617"/>
            <a:chOff x="4121299" y="2902227"/>
            <a:chExt cx="4927451" cy="3784702"/>
          </a:xfrm>
        </p:grpSpPr>
        <p:pic>
          <p:nvPicPr>
            <p:cNvPr id="11" name="Imagen 10">
              <a:extLst>
                <a:ext uri="{FF2B5EF4-FFF2-40B4-BE49-F238E27FC236}">
                  <a16:creationId xmlns:a16="http://schemas.microsoft.com/office/drawing/2014/main" id="{056E7790-C944-F45B-0F96-3532077D0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1299" y="2902227"/>
              <a:ext cx="4927451" cy="3784702"/>
            </a:xfrm>
            <a:prstGeom prst="rect">
              <a:avLst/>
            </a:prstGeom>
          </p:spPr>
        </p:pic>
        <p:sp>
          <p:nvSpPr>
            <p:cNvPr id="12" name="CuadroTexto 11">
              <a:extLst>
                <a:ext uri="{FF2B5EF4-FFF2-40B4-BE49-F238E27FC236}">
                  <a16:creationId xmlns:a16="http://schemas.microsoft.com/office/drawing/2014/main" id="{1672E3E4-62E4-F0EE-1E4E-8DE1DE18E237}"/>
                </a:ext>
              </a:extLst>
            </p:cNvPr>
            <p:cNvSpPr txBox="1"/>
            <p:nvPr/>
          </p:nvSpPr>
          <p:spPr>
            <a:xfrm>
              <a:off x="7654019" y="3862398"/>
              <a:ext cx="1304451" cy="577081"/>
            </a:xfrm>
            <a:prstGeom prst="rect">
              <a:avLst/>
            </a:prstGeom>
            <a:noFill/>
          </p:spPr>
          <p:txBody>
            <a:bodyPr wrap="square" rtlCol="0">
              <a:spAutoFit/>
            </a:bodyPr>
            <a:lstStyle/>
            <a:p>
              <a:pPr algn="r"/>
              <a:r>
                <a:rPr lang="en-US" sz="1050" b="0" i="0" u="none" strike="noStrike" baseline="0" dirty="0">
                  <a:solidFill>
                    <a:schemeClr val="bg1">
                      <a:lumMod val="65000"/>
                    </a:schemeClr>
                  </a:solidFill>
                </a:rPr>
                <a:t>Error bars represent standard errors </a:t>
              </a:r>
            </a:p>
            <a:p>
              <a:pPr algn="r"/>
              <a:r>
                <a:rPr lang="en-US" sz="1050" b="0" i="0" u="none" strike="noStrike" baseline="0" dirty="0">
                  <a:solidFill>
                    <a:schemeClr val="bg1">
                      <a:lumMod val="65000"/>
                    </a:schemeClr>
                  </a:solidFill>
                </a:rPr>
                <a:t>of the mean</a:t>
              </a:r>
              <a:endParaRPr lang="en-US" sz="1050" dirty="0">
                <a:solidFill>
                  <a:schemeClr val="bg1">
                    <a:lumMod val="65000"/>
                  </a:schemeClr>
                </a:solidFill>
              </a:endParaRPr>
            </a:p>
          </p:txBody>
        </p:sp>
      </p:grpSp>
    </p:spTree>
    <p:extLst>
      <p:ext uri="{BB962C8B-B14F-4D97-AF65-F5344CB8AC3E}">
        <p14:creationId xmlns:p14="http://schemas.microsoft.com/office/powerpoint/2010/main" val="118636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fltVal val="0"/>
                                          </p:val>
                                        </p:tav>
                                        <p:tav tm="100000">
                                          <p:val>
                                            <p:strVal val="#ppt_w"/>
                                          </p:val>
                                        </p:tav>
                                      </p:tavLst>
                                    </p:anim>
                                    <p:anim calcmode="lin" valueType="num">
                                      <p:cBhvr>
                                        <p:cTn id="11" dur="1000" fill="hold"/>
                                        <p:tgtEl>
                                          <p:spTgt spid="13"/>
                                        </p:tgtEl>
                                        <p:attrNameLst>
                                          <p:attrName>ppt_h</p:attrName>
                                        </p:attrNameLst>
                                      </p:cBhvr>
                                      <p:tavLst>
                                        <p:tav tm="0">
                                          <p:val>
                                            <p:fltVal val="0"/>
                                          </p:val>
                                        </p:tav>
                                        <p:tav tm="100000">
                                          <p:val>
                                            <p:strVal val="#ppt_h"/>
                                          </p:val>
                                        </p:tav>
                                      </p:tavLst>
                                    </p:anim>
                                    <p:animEffect transition="in" filter="fad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BA55-8C2F-40F6-9E14-93A8E5A0BED4}"/>
              </a:ext>
            </a:extLst>
          </p:cNvPr>
          <p:cNvSpPr txBox="1"/>
          <p:nvPr/>
        </p:nvSpPr>
        <p:spPr>
          <a:xfrm>
            <a:off x="1146313" y="3429000"/>
            <a:ext cx="6851374" cy="2552686"/>
          </a:xfrm>
          <a:prstGeom prst="rect">
            <a:avLst/>
          </a:prstGeom>
          <a:noFill/>
          <a:ln>
            <a:solidFill>
              <a:schemeClr val="tx1"/>
            </a:solidFill>
          </a:ln>
        </p:spPr>
        <p:txBody>
          <a:bodyPr wrap="square" rtlCol="0">
            <a:spAutoFit/>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study shows promising results regarding the opportunity of using VR and ET technologies to reduce the attentional bias, the fear of gaining weight and the body anxiety, considered as important risks and maintenance factors for developing or maintaining AN symptomatology. </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Hence, the use of VR may contribute to increase the efficacy of body exposure therapies and to propose adjunctive therapies improving usual AN treatment.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1">
            <a:extLst>
              <a:ext uri="{FF2B5EF4-FFF2-40B4-BE49-F238E27FC236}">
                <a16:creationId xmlns:a16="http://schemas.microsoft.com/office/drawing/2014/main" id="{BDE25040-A908-42D0-9E6A-7E5017FD82A6}"/>
              </a:ext>
            </a:extLst>
          </p:cNvPr>
          <p:cNvSpPr txBox="1"/>
          <p:nvPr/>
        </p:nvSpPr>
        <p:spPr>
          <a:xfrm>
            <a:off x="3346174" y="827018"/>
            <a:ext cx="2451652" cy="445443"/>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CONCLUSION</a:t>
            </a:r>
            <a:endParaRPr lang="en-US" sz="32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061883A-BFBE-46AD-A9B7-4C6532BAF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7" name="Imagen 6">
            <a:extLst>
              <a:ext uri="{FF2B5EF4-FFF2-40B4-BE49-F238E27FC236}">
                <a16:creationId xmlns:a16="http://schemas.microsoft.com/office/drawing/2014/main" id="{082190FA-F17B-44CD-BF1F-BA432B6B4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spTree>
    <p:extLst>
      <p:ext uri="{BB962C8B-B14F-4D97-AF65-F5344CB8AC3E}">
        <p14:creationId xmlns:p14="http://schemas.microsoft.com/office/powerpoint/2010/main" val="102519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BA55-8C2F-40F6-9E14-93A8E5A0BED4}"/>
              </a:ext>
            </a:extLst>
          </p:cNvPr>
          <p:cNvSpPr txBox="1"/>
          <p:nvPr/>
        </p:nvSpPr>
        <p:spPr>
          <a:xfrm>
            <a:off x="0" y="2341219"/>
            <a:ext cx="6771861" cy="2513509"/>
          </a:xfrm>
          <a:prstGeom prst="rect">
            <a:avLst/>
          </a:prstGeom>
          <a:noFill/>
        </p:spPr>
        <p:txBody>
          <a:bodyPr wrap="square" rtlCol="0">
            <a:spAutoFit/>
          </a:bodyPr>
          <a:lstStyle/>
          <a:p>
            <a:pPr algn="ctr">
              <a:spcAft>
                <a:spcPts val="1800"/>
              </a:spcAft>
            </a:pPr>
            <a:r>
              <a:rPr lang="en-US" sz="3200" b="1" baseline="30000" dirty="0">
                <a:latin typeface="Arial Narrow" panose="020B0606020202030204" pitchFamily="34" charset="0"/>
                <a:cs typeface="Arial" panose="020B0604020202020204" pitchFamily="34" charset="0"/>
              </a:rPr>
              <a:t>THANK YOU FOR YOUR ATTENTION</a:t>
            </a:r>
          </a:p>
          <a:p>
            <a:pPr algn="ctr">
              <a:spcAft>
                <a:spcPts val="1800"/>
              </a:spcAft>
            </a:pPr>
            <a:r>
              <a:rPr lang="en-US" sz="2400" baseline="30000" dirty="0">
                <a:latin typeface="Arial Narrow" panose="020B0606020202030204" pitchFamily="34" charset="0"/>
                <a:cs typeface="Arial" panose="020B0604020202020204" pitchFamily="34" charset="0"/>
              </a:rPr>
              <a:t>More information @</a:t>
            </a:r>
          </a:p>
          <a:p>
            <a:pPr algn="ctr">
              <a:spcAft>
                <a:spcPts val="600"/>
              </a:spcAft>
            </a:pPr>
            <a:r>
              <a:rPr lang="en-US" sz="2400" baseline="30000" dirty="0">
                <a:latin typeface="Arial Narrow" panose="020B0606020202030204" pitchFamily="34" charset="0"/>
                <a:cs typeface="Arial" panose="020B0604020202020204" pitchFamily="34" charset="0"/>
                <a:hlinkClick r:id="rId2"/>
              </a:rPr>
              <a:t>franck.meschberger@ub.edu</a:t>
            </a:r>
            <a:endParaRPr lang="en-US" sz="2400" baseline="30000" dirty="0">
              <a:latin typeface="Arial Narrow" panose="020B0606020202030204" pitchFamily="34" charset="0"/>
              <a:cs typeface="Arial" panose="020B0604020202020204" pitchFamily="34" charset="0"/>
            </a:endParaRPr>
          </a:p>
          <a:p>
            <a:pPr algn="ctr">
              <a:spcAft>
                <a:spcPts val="1800"/>
              </a:spcAft>
            </a:pPr>
            <a:r>
              <a:rPr lang="en-US" sz="2400" baseline="30000" dirty="0">
                <a:latin typeface="Arial Narrow" panose="020B0606020202030204" pitchFamily="34" charset="0"/>
                <a:cs typeface="Arial" panose="020B0604020202020204" pitchFamily="34" charset="0"/>
                <a:hlinkClick r:id="rId3"/>
              </a:rPr>
              <a:t>jgutierrezm@ub.edu</a:t>
            </a:r>
            <a:r>
              <a:rPr lang="en-US" sz="2400" baseline="30000" dirty="0">
                <a:latin typeface="Arial Narrow" panose="020B0606020202030204" pitchFamily="34" charset="0"/>
                <a:cs typeface="Arial" panose="020B0604020202020204" pitchFamily="34" charset="0"/>
              </a:rPr>
              <a:t>  </a:t>
            </a:r>
          </a:p>
          <a:p>
            <a:pPr algn="ctr"/>
            <a:r>
              <a:rPr lang="en-US" b="0" i="0" dirty="0">
                <a:solidFill>
                  <a:srgbClr val="201F1E"/>
                </a:solidFill>
                <a:effectLst/>
                <a:latin typeface="Arial Narrow" panose="020B0606020202030204" pitchFamily="34" charset="0"/>
              </a:rPr>
              <a:t>Do not hesitate to post questions or comments </a:t>
            </a:r>
          </a:p>
          <a:p>
            <a:pPr algn="ctr"/>
            <a:r>
              <a:rPr lang="en-US" b="0" i="0" dirty="0">
                <a:solidFill>
                  <a:srgbClr val="201F1E"/>
                </a:solidFill>
                <a:effectLst/>
                <a:latin typeface="Arial Narrow" panose="020B0606020202030204" pitchFamily="34" charset="0"/>
              </a:rPr>
              <a:t>on the </a:t>
            </a:r>
            <a:r>
              <a:rPr lang="en-US" b="1" i="0" dirty="0">
                <a:solidFill>
                  <a:srgbClr val="201F1E"/>
                </a:solidFill>
                <a:effectLst/>
                <a:latin typeface="Arial Narrow" panose="020B0606020202030204" pitchFamily="34" charset="0"/>
              </a:rPr>
              <a:t>ICED 2022 online platform !</a:t>
            </a:r>
            <a:endParaRPr lang="en-US" b="1" baseline="30000" dirty="0">
              <a:latin typeface="Arial Narrow" panose="020B0606020202030204" pitchFamily="34" charset="0"/>
              <a:cs typeface="Arial" panose="020B0604020202020204" pitchFamily="34" charset="0"/>
            </a:endParaRPr>
          </a:p>
          <a:p>
            <a:pPr algn="ctr">
              <a:spcAft>
                <a:spcPts val="1800"/>
              </a:spcAft>
            </a:pPr>
            <a:endParaRPr lang="en-US" sz="300" baseline="30000" dirty="0">
              <a:latin typeface="Arial Narrow" panose="020B0606020202030204" pitchFamily="34" charset="0"/>
              <a:cs typeface="Arial" panose="020B0604020202020204" pitchFamily="34" charset="0"/>
            </a:endParaRPr>
          </a:p>
        </p:txBody>
      </p:sp>
      <p:pic>
        <p:nvPicPr>
          <p:cNvPr id="5" name="Imagen 4">
            <a:extLst>
              <a:ext uri="{FF2B5EF4-FFF2-40B4-BE49-F238E27FC236}">
                <a16:creationId xmlns:a16="http://schemas.microsoft.com/office/drawing/2014/main" id="{F5F869C5-E2B5-4404-A6EA-9A67EB3FD8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7188"/>
          <a:stretch/>
        </p:blipFill>
        <p:spPr>
          <a:xfrm>
            <a:off x="1469511" y="5251256"/>
            <a:ext cx="2573882" cy="1470995"/>
          </a:xfrm>
          <a:prstGeom prst="rect">
            <a:avLst/>
          </a:prstGeom>
        </p:spPr>
      </p:pic>
      <p:pic>
        <p:nvPicPr>
          <p:cNvPr id="7" name="Imagen 6">
            <a:extLst>
              <a:ext uri="{FF2B5EF4-FFF2-40B4-BE49-F238E27FC236}">
                <a16:creationId xmlns:a16="http://schemas.microsoft.com/office/drawing/2014/main" id="{81522B56-604D-C00D-4496-FA4D54FE41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9221" y="5652758"/>
            <a:ext cx="2474044" cy="667992"/>
          </a:xfrm>
          <a:prstGeom prst="rect">
            <a:avLst/>
          </a:prstGeom>
        </p:spPr>
      </p:pic>
      <p:pic>
        <p:nvPicPr>
          <p:cNvPr id="8" name="Picture 3" descr="A picture containing graphical user interface&#10;&#10;Description automatically generated">
            <a:extLst>
              <a:ext uri="{FF2B5EF4-FFF2-40B4-BE49-F238E27FC236}">
                <a16:creationId xmlns:a16="http://schemas.microsoft.com/office/drawing/2014/main" id="{CD1E8C83-20FE-E024-A5E5-854E370A04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530" y="59927"/>
            <a:ext cx="8010940" cy="1356462"/>
          </a:xfrm>
          <a:prstGeom prst="rect">
            <a:avLst/>
          </a:prstGeom>
        </p:spPr>
      </p:pic>
    </p:spTree>
    <p:extLst>
      <p:ext uri="{BB962C8B-B14F-4D97-AF65-F5344CB8AC3E}">
        <p14:creationId xmlns:p14="http://schemas.microsoft.com/office/powerpoint/2010/main" val="2557342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BA55-8C2F-40F6-9E14-93A8E5A0BED4}"/>
              </a:ext>
            </a:extLst>
          </p:cNvPr>
          <p:cNvSpPr txBox="1"/>
          <p:nvPr/>
        </p:nvSpPr>
        <p:spPr>
          <a:xfrm>
            <a:off x="970721" y="3438939"/>
            <a:ext cx="7202557" cy="1559529"/>
          </a:xfrm>
          <a:prstGeom prst="rect">
            <a:avLst/>
          </a:prstGeom>
          <a:noFill/>
          <a:ln>
            <a:solidFill>
              <a:schemeClr val="tx1"/>
            </a:solidFill>
          </a:ln>
        </p:spPr>
        <p:txBody>
          <a:bodyPr wrap="square" rtlCol="0">
            <a:spAutoFit/>
          </a:bodyPr>
          <a:lstStyle/>
          <a:p>
            <a:pPr algn="just">
              <a:lnSpc>
                <a:spcPct val="107000"/>
              </a:lnSpc>
              <a:spcAft>
                <a:spcPts val="800"/>
              </a:spcAft>
            </a:pPr>
            <a:r>
              <a:rPr lang="es-ES" dirty="0" err="1"/>
              <a:t>This</a:t>
            </a:r>
            <a:r>
              <a:rPr lang="es-ES" dirty="0"/>
              <a:t> </a:t>
            </a:r>
            <a:r>
              <a:rPr lang="es-ES" dirty="0" err="1"/>
              <a:t>study</a:t>
            </a:r>
            <a:r>
              <a:rPr lang="es-ES" dirty="0"/>
              <a:t> </a:t>
            </a:r>
            <a:r>
              <a:rPr lang="es-ES" dirty="0" err="1"/>
              <a:t>was</a:t>
            </a:r>
            <a:r>
              <a:rPr lang="es-ES" dirty="0"/>
              <a:t> </a:t>
            </a:r>
            <a:r>
              <a:rPr lang="es-ES" dirty="0" err="1"/>
              <a:t>funded</a:t>
            </a:r>
            <a:r>
              <a:rPr lang="es-ES" dirty="0"/>
              <a:t> by the </a:t>
            </a:r>
            <a:r>
              <a:rPr lang="es-ES" dirty="0" err="1"/>
              <a:t>Spanish</a:t>
            </a:r>
            <a:r>
              <a:rPr lang="es-ES" dirty="0"/>
              <a:t> </a:t>
            </a:r>
            <a:r>
              <a:rPr lang="es-ES" dirty="0" err="1"/>
              <a:t>Ministry</a:t>
            </a:r>
            <a:r>
              <a:rPr lang="es-ES" dirty="0"/>
              <a:t> </a:t>
            </a:r>
            <a:r>
              <a:rPr lang="es-ES" dirty="0" err="1"/>
              <a:t>of</a:t>
            </a:r>
            <a:r>
              <a:rPr lang="es-ES" dirty="0"/>
              <a:t> </a:t>
            </a:r>
            <a:r>
              <a:rPr lang="es-ES" dirty="0" err="1"/>
              <a:t>Science</a:t>
            </a:r>
            <a:r>
              <a:rPr lang="es-ES" dirty="0"/>
              <a:t> and </a:t>
            </a:r>
            <a:r>
              <a:rPr lang="es-ES" dirty="0" err="1"/>
              <a:t>Innovation</a:t>
            </a:r>
            <a:r>
              <a:rPr lang="es-ES" dirty="0"/>
              <a:t> (Ministerio de Ciencia e Innovación, </a:t>
            </a:r>
            <a:r>
              <a:rPr lang="es-ES" dirty="0" err="1"/>
              <a:t>Spain</a:t>
            </a:r>
            <a:r>
              <a:rPr lang="es-ES" dirty="0"/>
              <a:t>. Project PID2019-108657RB-I00: </a:t>
            </a:r>
            <a:r>
              <a:rPr lang="es-ES" dirty="0" err="1"/>
              <a:t>Modification</a:t>
            </a:r>
            <a:r>
              <a:rPr lang="es-ES" dirty="0"/>
              <a:t> </a:t>
            </a:r>
            <a:r>
              <a:rPr lang="es-ES" dirty="0" err="1"/>
              <a:t>of</a:t>
            </a:r>
            <a:r>
              <a:rPr lang="es-ES" dirty="0"/>
              <a:t> </a:t>
            </a:r>
            <a:r>
              <a:rPr lang="es-ES" dirty="0" err="1"/>
              <a:t>attentional</a:t>
            </a:r>
            <a:r>
              <a:rPr lang="es-ES" dirty="0"/>
              <a:t> </a:t>
            </a:r>
            <a:r>
              <a:rPr lang="es-ES" dirty="0" err="1"/>
              <a:t>bias</a:t>
            </a:r>
            <a:r>
              <a:rPr lang="es-ES" dirty="0"/>
              <a:t>, </a:t>
            </a:r>
            <a:r>
              <a:rPr lang="es-ES" dirty="0" err="1"/>
              <a:t>with</a:t>
            </a:r>
            <a:r>
              <a:rPr lang="es-ES" dirty="0"/>
              <a:t> virtual </a:t>
            </a:r>
            <a:r>
              <a:rPr lang="es-ES" dirty="0" err="1"/>
              <a:t>reality</a:t>
            </a:r>
            <a:r>
              <a:rPr lang="es-ES" dirty="0"/>
              <a:t>, </a:t>
            </a:r>
            <a:r>
              <a:rPr lang="es-ES" dirty="0" err="1"/>
              <a:t>for</a:t>
            </a:r>
            <a:r>
              <a:rPr lang="es-ES" dirty="0"/>
              <a:t> </a:t>
            </a:r>
            <a:r>
              <a:rPr lang="es-ES" dirty="0" err="1"/>
              <a:t>improving</a:t>
            </a:r>
            <a:r>
              <a:rPr lang="es-ES" dirty="0"/>
              <a:t> anorexia nervosa </a:t>
            </a:r>
            <a:r>
              <a:rPr lang="es-ES" dirty="0" err="1"/>
              <a:t>treatment</a:t>
            </a:r>
            <a:r>
              <a:rPr lang="es-ES" dirty="0"/>
              <a:t>) and by AGAUR, Generalitat de Catalunya, 2017SGR1693.</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1">
            <a:extLst>
              <a:ext uri="{FF2B5EF4-FFF2-40B4-BE49-F238E27FC236}">
                <a16:creationId xmlns:a16="http://schemas.microsoft.com/office/drawing/2014/main" id="{BDE25040-A908-42D0-9E6A-7E5017FD82A6}"/>
              </a:ext>
            </a:extLst>
          </p:cNvPr>
          <p:cNvSpPr txBox="1"/>
          <p:nvPr/>
        </p:nvSpPr>
        <p:spPr>
          <a:xfrm>
            <a:off x="3074504" y="827018"/>
            <a:ext cx="2980850" cy="445443"/>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ACKNOWLEGMENTS</a:t>
            </a:r>
            <a:endParaRPr lang="en-US" sz="32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061883A-BFBE-46AD-A9B7-4C6532BAF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7" name="Imagen 6">
            <a:extLst>
              <a:ext uri="{FF2B5EF4-FFF2-40B4-BE49-F238E27FC236}">
                <a16:creationId xmlns:a16="http://schemas.microsoft.com/office/drawing/2014/main" id="{082190FA-F17B-44CD-BF1F-BA432B6B4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spTree>
    <p:extLst>
      <p:ext uri="{BB962C8B-B14F-4D97-AF65-F5344CB8AC3E}">
        <p14:creationId xmlns:p14="http://schemas.microsoft.com/office/powerpoint/2010/main" val="313748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77B6"/>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65B569-8B23-471A-B2DD-119F2EC9E45C}"/>
              </a:ext>
            </a:extLst>
          </p:cNvPr>
          <p:cNvSpPr txBox="1"/>
          <p:nvPr/>
        </p:nvSpPr>
        <p:spPr>
          <a:xfrm>
            <a:off x="748562" y="1552124"/>
            <a:ext cx="7646876" cy="2976344"/>
          </a:xfrm>
          <a:prstGeom prst="rect">
            <a:avLst/>
          </a:prstGeom>
        </p:spPr>
        <p:txBody>
          <a:bodyPr vert="horz" lIns="91440" tIns="45720" rIns="91440" bIns="45720" rtlCol="0" anchor="ctr">
            <a:normAutofit fontScale="25000" lnSpcReduction="20000"/>
          </a:bodyPr>
          <a:lstStyle/>
          <a:p>
            <a:pPr algn="ctr">
              <a:lnSpc>
                <a:spcPct val="90000"/>
              </a:lnSpc>
              <a:spcBef>
                <a:spcPct val="0"/>
              </a:spcBef>
              <a:spcAft>
                <a:spcPts val="600"/>
              </a:spcAft>
            </a:pPr>
            <a:endParaRPr lang="en-US" sz="16000" kern="1200" dirty="0">
              <a:solidFill>
                <a:srgbClr val="FFFFFF"/>
              </a:solidFill>
              <a:latin typeface="+mj-lt"/>
              <a:ea typeface="+mj-ea"/>
              <a:cs typeface="+mj-cs"/>
            </a:endParaRPr>
          </a:p>
          <a:p>
            <a:pPr algn="ctr">
              <a:lnSpc>
                <a:spcPct val="90000"/>
              </a:lnSpc>
              <a:spcBef>
                <a:spcPct val="0"/>
              </a:spcBef>
              <a:spcAft>
                <a:spcPts val="600"/>
              </a:spcAft>
            </a:pPr>
            <a:r>
              <a:rPr lang="en-US" sz="10000" b="1" kern="1200" dirty="0">
                <a:latin typeface="+mj-lt"/>
                <a:ea typeface="+mj-ea"/>
                <a:cs typeface="+mj-cs"/>
              </a:rPr>
              <a:t>DISCLOSURES</a:t>
            </a:r>
            <a:endParaRPr lang="en-US" sz="7000" b="1" baseline="30000" dirty="0">
              <a:latin typeface="Arial Narrow" panose="020B0606020202030204" pitchFamily="34" charset="0"/>
              <a:cs typeface="Arial" panose="020B0604020202020204" pitchFamily="34" charset="0"/>
            </a:endParaRPr>
          </a:p>
          <a:p>
            <a:pPr>
              <a:lnSpc>
                <a:spcPts val="2700"/>
              </a:lnSpc>
              <a:spcAft>
                <a:spcPts val="1800"/>
              </a:spcAft>
            </a:pPr>
            <a:endParaRPr lang="en-US" sz="11200" baseline="30000" dirty="0">
              <a:latin typeface="Arial Narrow" panose="020B0606020202030204" pitchFamily="34" charset="0"/>
              <a:cs typeface="Arial" panose="020B0604020202020204" pitchFamily="34" charset="0"/>
            </a:endParaRPr>
          </a:p>
          <a:p>
            <a:pPr>
              <a:lnSpc>
                <a:spcPts val="2700"/>
              </a:lnSpc>
              <a:spcAft>
                <a:spcPts val="1800"/>
              </a:spcAft>
            </a:pPr>
            <a:endParaRPr lang="en-US" sz="11200" baseline="30000" dirty="0">
              <a:latin typeface="Arial Narrow" panose="020B0606020202030204" pitchFamily="34" charset="0"/>
              <a:cs typeface="Arial" panose="020B0604020202020204" pitchFamily="34" charset="0"/>
            </a:endParaRPr>
          </a:p>
          <a:p>
            <a:pPr>
              <a:lnSpc>
                <a:spcPts val="2700"/>
              </a:lnSpc>
              <a:spcAft>
                <a:spcPts val="1800"/>
              </a:spcAft>
            </a:pPr>
            <a:endParaRPr lang="en-US" sz="11200" baseline="30000" dirty="0">
              <a:latin typeface="Arial Narrow" panose="020B0606020202030204" pitchFamily="34" charset="0"/>
              <a:cs typeface="Arial" panose="020B0604020202020204" pitchFamily="34" charset="0"/>
            </a:endParaRPr>
          </a:p>
          <a:p>
            <a:pPr>
              <a:lnSpc>
                <a:spcPts val="2700"/>
              </a:lnSpc>
              <a:spcAft>
                <a:spcPts val="1800"/>
              </a:spcAft>
            </a:pPr>
            <a:endParaRPr lang="en-US" sz="11200" baseline="30000" dirty="0">
              <a:latin typeface="Arial Narrow" panose="020B0606020202030204" pitchFamily="34" charset="0"/>
              <a:cs typeface="Arial" panose="020B0604020202020204" pitchFamily="34" charset="0"/>
            </a:endParaRPr>
          </a:p>
          <a:p>
            <a:pPr algn="ctr">
              <a:lnSpc>
                <a:spcPts val="2700"/>
              </a:lnSpc>
              <a:spcAft>
                <a:spcPts val="1800"/>
              </a:spcAft>
            </a:pPr>
            <a:br>
              <a:rPr lang="en-US" sz="11200" baseline="30000" dirty="0">
                <a:latin typeface="Arial Narrow" panose="020B0606020202030204" pitchFamily="34" charset="0"/>
                <a:cs typeface="Arial" panose="020B0604020202020204" pitchFamily="34" charset="0"/>
              </a:rPr>
            </a:br>
            <a:r>
              <a:rPr lang="en-US" sz="11200" baseline="30000" dirty="0">
                <a:latin typeface="Arial Narrow" panose="020B0606020202030204" pitchFamily="34" charset="0"/>
                <a:cs typeface="Arial" panose="020B0604020202020204" pitchFamily="34" charset="0"/>
              </a:rPr>
              <a:t>I, </a:t>
            </a:r>
            <a:r>
              <a:rPr lang="en-US" sz="11200" i="1" baseline="30000" dirty="0">
                <a:latin typeface="Arial Narrow" panose="020B0606020202030204" pitchFamily="34" charset="0"/>
                <a:cs typeface="Arial" panose="020B0604020202020204" pitchFamily="34" charset="0"/>
              </a:rPr>
              <a:t>Franck Alexandre MESCHBERGER ANNWEILER, </a:t>
            </a:r>
            <a:r>
              <a:rPr lang="en-US" sz="11200" baseline="30000" dirty="0">
                <a:latin typeface="Arial Narrow" panose="020B0606020202030204" pitchFamily="34" charset="0"/>
                <a:cs typeface="Arial" panose="020B0604020202020204" pitchFamily="34" charset="0"/>
              </a:rPr>
              <a:t>have no commercial relationships to disclose.</a:t>
            </a:r>
            <a:r>
              <a:rPr lang="en-US" sz="11200" dirty="0">
                <a:latin typeface="Arial Narrow" panose="020B0606020202030204" pitchFamily="34" charset="0"/>
                <a:cs typeface="Arial" panose="020B0604020202020204" pitchFamily="34" charset="0"/>
              </a:rPr>
              <a:t> </a:t>
            </a:r>
          </a:p>
          <a:p>
            <a:pPr>
              <a:lnSpc>
                <a:spcPts val="2700"/>
              </a:lnSpc>
              <a:spcAft>
                <a:spcPts val="1800"/>
              </a:spcAft>
            </a:pPr>
            <a:endParaRPr lang="en-US" sz="11200" dirty="0">
              <a:latin typeface="Arial Narrow" panose="020B0606020202030204" pitchFamily="34" charset="0"/>
              <a:cs typeface="Arial" panose="020B0604020202020204" pitchFamily="34" charset="0"/>
            </a:endParaRPr>
          </a:p>
          <a:p>
            <a:pPr>
              <a:lnSpc>
                <a:spcPts val="2700"/>
              </a:lnSpc>
              <a:spcAft>
                <a:spcPts val="1800"/>
              </a:spcAft>
            </a:pPr>
            <a:endParaRPr lang="en-US" sz="11200" dirty="0">
              <a:latin typeface="Arial Narrow" panose="020B0606020202030204" pitchFamily="34" charset="0"/>
              <a:cs typeface="Arial" panose="020B0604020202020204" pitchFamily="34" charset="0"/>
            </a:endParaRPr>
          </a:p>
          <a:p>
            <a:pPr>
              <a:lnSpc>
                <a:spcPts val="2700"/>
              </a:lnSpc>
              <a:spcAft>
                <a:spcPts val="1800"/>
              </a:spcAft>
            </a:pPr>
            <a:endParaRPr lang="en-US" sz="11200" dirty="0">
              <a:latin typeface="Arial Narrow" panose="020B0606020202030204" pitchFamily="34" charset="0"/>
              <a:cs typeface="Arial" panose="020B0604020202020204" pitchFamily="34" charset="0"/>
            </a:endParaRPr>
          </a:p>
          <a:p>
            <a:pPr>
              <a:lnSpc>
                <a:spcPct val="90000"/>
              </a:lnSpc>
              <a:spcBef>
                <a:spcPct val="0"/>
              </a:spcBef>
              <a:spcAft>
                <a:spcPts val="600"/>
              </a:spcAft>
            </a:pPr>
            <a:endParaRPr lang="en-US" sz="4000" kern="1200" dirty="0">
              <a:solidFill>
                <a:srgbClr val="FFFFFF"/>
              </a:solidFill>
              <a:latin typeface="+mj-lt"/>
              <a:ea typeface="+mj-ea"/>
              <a:cs typeface="+mj-cs"/>
            </a:endParaRPr>
          </a:p>
        </p:txBody>
      </p:sp>
      <p:pic>
        <p:nvPicPr>
          <p:cNvPr id="3" name="Picture 2" descr="A picture containing graphical user interface&#10;&#10;Description automatically generated">
            <a:extLst>
              <a:ext uri="{FF2B5EF4-FFF2-40B4-BE49-F238E27FC236}">
                <a16:creationId xmlns:a16="http://schemas.microsoft.com/office/drawing/2014/main" id="{73C1B64F-AC4D-4552-BF30-F943B24C0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09681"/>
            <a:ext cx="9144000" cy="1548319"/>
          </a:xfrm>
          <a:prstGeom prst="rect">
            <a:avLst/>
          </a:prstGeom>
        </p:spPr>
      </p:pic>
    </p:spTree>
    <p:extLst>
      <p:ext uri="{BB962C8B-B14F-4D97-AF65-F5344CB8AC3E}">
        <p14:creationId xmlns:p14="http://schemas.microsoft.com/office/powerpoint/2010/main" val="3656981310"/>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BA55-8C2F-40F6-9E14-93A8E5A0BED4}"/>
              </a:ext>
            </a:extLst>
          </p:cNvPr>
          <p:cNvSpPr txBox="1"/>
          <p:nvPr/>
        </p:nvSpPr>
        <p:spPr>
          <a:xfrm>
            <a:off x="198337" y="1622748"/>
            <a:ext cx="4147931" cy="5262979"/>
          </a:xfrm>
          <a:prstGeom prst="rect">
            <a:avLst/>
          </a:prstGeom>
          <a:noFill/>
          <a:ln>
            <a:noFill/>
          </a:ln>
        </p:spPr>
        <p:txBody>
          <a:bodyPr wrap="square" rtlCol="0">
            <a:spAutoFit/>
          </a:bodyPr>
          <a:lstStyle/>
          <a:p>
            <a:r>
              <a:rPr lang="es-ES" sz="1600" i="0" u="none" strike="noStrike" baseline="0" dirty="0">
                <a:solidFill>
                  <a:schemeClr val="accent1"/>
                </a:solidFill>
                <a:latin typeface="URWPalladioL-Roma"/>
              </a:rPr>
              <a:t>[1] </a:t>
            </a:r>
            <a:r>
              <a:rPr lang="en-US" sz="1600" b="0" i="0" u="none" strike="noStrike" baseline="0" dirty="0" err="1">
                <a:solidFill>
                  <a:srgbClr val="000000"/>
                </a:solidFill>
                <a:latin typeface="Calibri" panose="020F0502020204030204" pitchFamily="34" charset="0"/>
              </a:rPr>
              <a:t>Linardon</a:t>
            </a:r>
            <a:r>
              <a:rPr lang="en-US" sz="1600" b="0" i="0" u="none" strike="noStrike" baseline="0" dirty="0">
                <a:solidFill>
                  <a:srgbClr val="000000"/>
                </a:solidFill>
                <a:latin typeface="Calibri" panose="020F0502020204030204" pitchFamily="34" charset="0"/>
              </a:rPr>
              <a:t>, J.; </a:t>
            </a:r>
            <a:r>
              <a:rPr lang="en-US" sz="1600" b="0" i="0" u="none" strike="noStrike" baseline="0" dirty="0" err="1">
                <a:solidFill>
                  <a:srgbClr val="000000"/>
                </a:solidFill>
                <a:latin typeface="Calibri" panose="020F0502020204030204" pitchFamily="34" charset="0"/>
              </a:rPr>
              <a:t>Phillipou</a:t>
            </a:r>
            <a:r>
              <a:rPr lang="en-US" sz="1600" b="0" i="0" u="none" strike="noStrike" baseline="0" dirty="0">
                <a:solidFill>
                  <a:srgbClr val="000000"/>
                </a:solidFill>
                <a:latin typeface="Calibri" panose="020F0502020204030204" pitchFamily="34" charset="0"/>
              </a:rPr>
              <a:t>, A.; Castle, D.; Newton, R.; Harrison, P.; </a:t>
            </a:r>
            <a:r>
              <a:rPr lang="en-US" sz="1600" b="0" i="0" u="none" strike="noStrike" baseline="0" dirty="0" err="1">
                <a:solidFill>
                  <a:srgbClr val="000000"/>
                </a:solidFill>
                <a:latin typeface="Calibri" panose="020F0502020204030204" pitchFamily="34" charset="0"/>
              </a:rPr>
              <a:t>Cistullo</a:t>
            </a:r>
            <a:r>
              <a:rPr lang="en-US" sz="1600" b="0" i="0" u="none" strike="noStrike" baseline="0" dirty="0">
                <a:solidFill>
                  <a:srgbClr val="000000"/>
                </a:solidFill>
                <a:latin typeface="Calibri" panose="020F0502020204030204" pitchFamily="34" charset="0"/>
              </a:rPr>
              <a:t>, L.L.; Griffiths, S.; </a:t>
            </a:r>
            <a:r>
              <a:rPr lang="en-US" sz="1600" b="0" i="0" u="none" strike="noStrike" baseline="0" dirty="0" err="1">
                <a:solidFill>
                  <a:srgbClr val="000000"/>
                </a:solidFill>
                <a:latin typeface="Calibri" panose="020F0502020204030204" pitchFamily="34" charset="0"/>
              </a:rPr>
              <a:t>Hindle</a:t>
            </a:r>
            <a:r>
              <a:rPr lang="en-US" sz="1600" b="0" i="0" u="none" strike="noStrike" baseline="0" dirty="0">
                <a:solidFill>
                  <a:srgbClr val="000000"/>
                </a:solidFill>
                <a:latin typeface="Calibri" panose="020F0502020204030204" pitchFamily="34" charset="0"/>
              </a:rPr>
              <a:t>, A.; Brennan, L. (2018). The relative associations of shape and weight over-evaluation, preoccupation, dissatisfaction, and fear of weight gain with measures of psychopathology: An extension study in individuals with anorexia nervosa. Eat. </a:t>
            </a:r>
            <a:r>
              <a:rPr lang="en-US" sz="1600" b="0" i="0" u="none" strike="noStrike" baseline="0" dirty="0" err="1">
                <a:solidFill>
                  <a:srgbClr val="000000"/>
                </a:solidFill>
                <a:latin typeface="Calibri" panose="020F0502020204030204" pitchFamily="34" charset="0"/>
              </a:rPr>
              <a:t>Behav</a:t>
            </a:r>
            <a:r>
              <a:rPr lang="en-US" sz="1600" b="0" i="0" u="none" strike="noStrike" baseline="0" dirty="0">
                <a:solidFill>
                  <a:srgbClr val="000000"/>
                </a:solidFill>
                <a:latin typeface="Calibri" panose="020F0502020204030204" pitchFamily="34" charset="0"/>
              </a:rPr>
              <a:t>. 2018, 29, 54–58. </a:t>
            </a:r>
          </a:p>
          <a:p>
            <a:r>
              <a:rPr lang="es-ES" sz="1600" i="0" u="none" strike="noStrike" baseline="0" dirty="0">
                <a:solidFill>
                  <a:schemeClr val="accent1"/>
                </a:solidFill>
                <a:latin typeface="URWPalladioL-Roma"/>
              </a:rPr>
              <a:t>[2] </a:t>
            </a:r>
            <a:r>
              <a:rPr lang="en-US" sz="1600" b="0" i="0" u="none" strike="noStrike" baseline="0" dirty="0">
                <a:solidFill>
                  <a:srgbClr val="000000"/>
                </a:solidFill>
                <a:latin typeface="Calibri" panose="020F0502020204030204" pitchFamily="34" charset="0"/>
              </a:rPr>
              <a:t>Hoek, H.W. (2016). Review of the worldwide epidemiology of eating disorders. </a:t>
            </a:r>
            <a:r>
              <a:rPr lang="en-US" sz="1600" b="0" i="0" u="none" strike="noStrike" baseline="0" dirty="0" err="1">
                <a:solidFill>
                  <a:srgbClr val="000000"/>
                </a:solidFill>
                <a:latin typeface="Calibri" panose="020F0502020204030204" pitchFamily="34" charset="0"/>
              </a:rPr>
              <a:t>Curr</a:t>
            </a:r>
            <a:r>
              <a:rPr lang="en-US" sz="1600" b="0" i="0" u="none" strike="noStrike" baseline="0" dirty="0">
                <a:solidFill>
                  <a:srgbClr val="000000"/>
                </a:solidFill>
                <a:latin typeface="Calibri" panose="020F0502020204030204" pitchFamily="34" charset="0"/>
              </a:rPr>
              <a:t>. </a:t>
            </a:r>
            <a:r>
              <a:rPr lang="en-US" sz="1600" b="0" i="0" u="none" strike="noStrike" baseline="0" dirty="0" err="1">
                <a:solidFill>
                  <a:srgbClr val="000000"/>
                </a:solidFill>
                <a:latin typeface="Calibri" panose="020F0502020204030204" pitchFamily="34" charset="0"/>
              </a:rPr>
              <a:t>Opin</a:t>
            </a:r>
            <a:r>
              <a:rPr lang="en-US" sz="1600" b="0" i="0" u="none" strike="noStrike" baseline="0" dirty="0">
                <a:solidFill>
                  <a:srgbClr val="000000"/>
                </a:solidFill>
                <a:latin typeface="Calibri" panose="020F0502020204030204" pitchFamily="34" charset="0"/>
              </a:rPr>
              <a:t>. Psychiatry 2016, 29, 336–339. </a:t>
            </a:r>
          </a:p>
          <a:p>
            <a:r>
              <a:rPr lang="es-ES" sz="1600" i="0" u="none" strike="noStrike" baseline="0" dirty="0">
                <a:solidFill>
                  <a:schemeClr val="accent1"/>
                </a:solidFill>
                <a:latin typeface="URWPalladioL-Roma"/>
              </a:rPr>
              <a:t>[3] </a:t>
            </a:r>
            <a:r>
              <a:rPr lang="en-US" sz="1600" b="0" i="0" u="none" strike="noStrike" baseline="0" dirty="0">
                <a:solidFill>
                  <a:srgbClr val="000000"/>
                </a:solidFill>
                <a:latin typeface="Calibri" panose="020F0502020204030204" pitchFamily="34" charset="0"/>
              </a:rPr>
              <a:t>S. S. </a:t>
            </a:r>
            <a:r>
              <a:rPr lang="en-US" sz="1600" b="0" i="0" u="none" strike="noStrike" baseline="0" dirty="0" err="1">
                <a:solidFill>
                  <a:srgbClr val="000000"/>
                </a:solidFill>
                <a:latin typeface="Calibri" panose="020F0502020204030204" pitchFamily="34" charset="0"/>
              </a:rPr>
              <a:t>Delinsky</a:t>
            </a:r>
            <a:r>
              <a:rPr lang="en-US" sz="1600" b="0" i="0" u="none" strike="noStrike" baseline="0" dirty="0">
                <a:solidFill>
                  <a:srgbClr val="000000"/>
                </a:solidFill>
                <a:latin typeface="Calibri" panose="020F0502020204030204" pitchFamily="34" charset="0"/>
              </a:rPr>
              <a:t> and G. T. Wilson</a:t>
            </a:r>
            <a:r>
              <a:rPr lang="en-US" sz="1600" dirty="0">
                <a:solidFill>
                  <a:srgbClr val="000000"/>
                </a:solidFill>
                <a:latin typeface="Calibri" panose="020F0502020204030204" pitchFamily="34" charset="0"/>
              </a:rPr>
              <a:t>. (2006). </a:t>
            </a:r>
            <a:r>
              <a:rPr lang="en-US" sz="1600" b="0" i="0" u="none" strike="noStrike" baseline="0" dirty="0">
                <a:solidFill>
                  <a:srgbClr val="000000"/>
                </a:solidFill>
                <a:latin typeface="Calibri" panose="020F0502020204030204" pitchFamily="34" charset="0"/>
              </a:rPr>
              <a:t>Mirror exposure for the treatment of body image disturbance, International Journal of Eating Disorders 2006, 39. </a:t>
            </a:r>
          </a:p>
          <a:p>
            <a:r>
              <a:rPr lang="es-ES" sz="1600" i="0" u="none" strike="noStrike" baseline="0" dirty="0">
                <a:solidFill>
                  <a:schemeClr val="accent1"/>
                </a:solidFill>
                <a:latin typeface="URWPalladioL-Roma"/>
              </a:rPr>
              <a:t>[4] </a:t>
            </a:r>
            <a:r>
              <a:rPr lang="en-US" sz="1600" b="0" i="0" u="none" strike="noStrike" baseline="0" dirty="0">
                <a:solidFill>
                  <a:srgbClr val="000000"/>
                </a:solidFill>
                <a:latin typeface="Calibri" panose="020F0502020204030204" pitchFamily="34" charset="0"/>
              </a:rPr>
              <a:t>A. Jansen, C. </a:t>
            </a:r>
            <a:r>
              <a:rPr lang="en-US" sz="1600" b="0" i="0" u="none" strike="noStrike" baseline="0" dirty="0" err="1">
                <a:solidFill>
                  <a:srgbClr val="000000"/>
                </a:solidFill>
                <a:latin typeface="Calibri" panose="020F0502020204030204" pitchFamily="34" charset="0"/>
              </a:rPr>
              <a:t>Nederkoorn</a:t>
            </a:r>
            <a:r>
              <a:rPr lang="en-US" sz="1600" b="0" i="0" u="none" strike="noStrike" baseline="0" dirty="0">
                <a:solidFill>
                  <a:srgbClr val="000000"/>
                </a:solidFill>
                <a:latin typeface="Calibri" panose="020F0502020204030204" pitchFamily="34" charset="0"/>
              </a:rPr>
              <a:t>, S. </a:t>
            </a:r>
            <a:r>
              <a:rPr lang="en-US" sz="1600" b="0" i="0" u="none" strike="noStrike" baseline="0" dirty="0" err="1">
                <a:solidFill>
                  <a:srgbClr val="000000"/>
                </a:solidFill>
                <a:latin typeface="Calibri" panose="020F0502020204030204" pitchFamily="34" charset="0"/>
              </a:rPr>
              <a:t>Mulkens</a:t>
            </a:r>
            <a:r>
              <a:rPr lang="en-US" sz="1600" b="0" i="0" u="none" strike="noStrike" baseline="0" dirty="0">
                <a:solidFill>
                  <a:srgbClr val="000000"/>
                </a:solidFill>
                <a:latin typeface="Calibri" panose="020F0502020204030204" pitchFamily="34" charset="0"/>
              </a:rPr>
              <a:t>. (2005). Selective visual attention for ugly and beautiful body parts in eating disorders, </a:t>
            </a:r>
            <a:r>
              <a:rPr lang="en-US" sz="1600" b="0" i="0" u="none" strike="noStrike" baseline="0" dirty="0" err="1">
                <a:solidFill>
                  <a:srgbClr val="000000"/>
                </a:solidFill>
                <a:latin typeface="Calibri" panose="020F0502020204030204" pitchFamily="34" charset="0"/>
              </a:rPr>
              <a:t>Behaviour</a:t>
            </a:r>
            <a:r>
              <a:rPr lang="en-US" sz="1600" b="0" i="0" u="none" strike="noStrike" baseline="0" dirty="0">
                <a:solidFill>
                  <a:srgbClr val="000000"/>
                </a:solidFill>
                <a:latin typeface="Calibri" panose="020F0502020204030204" pitchFamily="34" charset="0"/>
              </a:rPr>
              <a:t> research and therapy 2005, 43, 183-196. </a:t>
            </a:r>
          </a:p>
        </p:txBody>
      </p:sp>
      <p:sp>
        <p:nvSpPr>
          <p:cNvPr id="5" name="TextBox 1">
            <a:extLst>
              <a:ext uri="{FF2B5EF4-FFF2-40B4-BE49-F238E27FC236}">
                <a16:creationId xmlns:a16="http://schemas.microsoft.com/office/drawing/2014/main" id="{BDE25040-A908-42D0-9E6A-7E5017FD82A6}"/>
              </a:ext>
            </a:extLst>
          </p:cNvPr>
          <p:cNvSpPr txBox="1"/>
          <p:nvPr/>
        </p:nvSpPr>
        <p:spPr>
          <a:xfrm>
            <a:off x="3346174" y="827018"/>
            <a:ext cx="2451652" cy="445443"/>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REFERENCES</a:t>
            </a:r>
            <a:endParaRPr lang="en-US" sz="32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061883A-BFBE-46AD-A9B7-4C6532BAF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7" name="Imagen 6">
            <a:extLst>
              <a:ext uri="{FF2B5EF4-FFF2-40B4-BE49-F238E27FC236}">
                <a16:creationId xmlns:a16="http://schemas.microsoft.com/office/drawing/2014/main" id="{082190FA-F17B-44CD-BF1F-BA432B6B4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sp>
        <p:nvSpPr>
          <p:cNvPr id="8" name="TextBox 1">
            <a:extLst>
              <a:ext uri="{FF2B5EF4-FFF2-40B4-BE49-F238E27FC236}">
                <a16:creationId xmlns:a16="http://schemas.microsoft.com/office/drawing/2014/main" id="{811C2D37-3FAC-0149-CDA5-CA21FB5CDD55}"/>
              </a:ext>
            </a:extLst>
          </p:cNvPr>
          <p:cNvSpPr txBox="1"/>
          <p:nvPr/>
        </p:nvSpPr>
        <p:spPr>
          <a:xfrm>
            <a:off x="4346268" y="3823277"/>
            <a:ext cx="4412974" cy="3016210"/>
          </a:xfrm>
          <a:prstGeom prst="rect">
            <a:avLst/>
          </a:prstGeom>
          <a:noFill/>
          <a:ln>
            <a:noFill/>
          </a:ln>
        </p:spPr>
        <p:txBody>
          <a:bodyPr wrap="square" rtlCol="0">
            <a:spAutoFit/>
          </a:bodyPr>
          <a:lstStyle/>
          <a:p>
            <a:r>
              <a:rPr lang="es-ES" sz="1600" i="0" u="none" strike="noStrike" baseline="0" dirty="0">
                <a:solidFill>
                  <a:schemeClr val="accent1"/>
                </a:solidFill>
                <a:latin typeface="URWPalladioL-Roma"/>
              </a:rPr>
              <a:t>[5] </a:t>
            </a:r>
            <a:r>
              <a:rPr lang="es-ES" sz="1600" b="0" i="0" u="none" strike="noStrike" baseline="0" dirty="0">
                <a:solidFill>
                  <a:srgbClr val="000000"/>
                </a:solidFill>
                <a:latin typeface="Calibri" panose="020F0502020204030204" pitchFamily="34" charset="0"/>
              </a:rPr>
              <a:t>A. Bauer, S. Schneider, M. Waldorf, K. </a:t>
            </a:r>
            <a:r>
              <a:rPr lang="es-ES" sz="1600" b="0" i="0" u="none" strike="noStrike" baseline="0" dirty="0" err="1">
                <a:solidFill>
                  <a:srgbClr val="000000"/>
                </a:solidFill>
                <a:latin typeface="Calibri" panose="020F0502020204030204" pitchFamily="34" charset="0"/>
              </a:rPr>
              <a:t>Braks</a:t>
            </a:r>
            <a:r>
              <a:rPr lang="es-ES" sz="1600" b="0" i="0" u="none" strike="noStrike" baseline="0" dirty="0">
                <a:solidFill>
                  <a:srgbClr val="000000"/>
                </a:solidFill>
                <a:latin typeface="Calibri" panose="020F0502020204030204" pitchFamily="34" charset="0"/>
              </a:rPr>
              <a:t>, T. J. Huber, D. Adolph, S. </a:t>
            </a:r>
            <a:r>
              <a:rPr lang="es-ES" sz="1600" b="0" i="0" u="none" strike="noStrike" baseline="0" dirty="0" err="1">
                <a:solidFill>
                  <a:srgbClr val="000000"/>
                </a:solidFill>
                <a:latin typeface="Calibri" panose="020F0502020204030204" pitchFamily="34" charset="0"/>
              </a:rPr>
              <a:t>Vocks</a:t>
            </a:r>
            <a:r>
              <a:rPr lang="es-ES" sz="1600" dirty="0">
                <a:solidFill>
                  <a:srgbClr val="000000"/>
                </a:solidFill>
                <a:latin typeface="Calibri" panose="020F0502020204030204" pitchFamily="34" charset="0"/>
              </a:rPr>
              <a:t>. (2017). </a:t>
            </a:r>
            <a:r>
              <a:rPr lang="es-ES" sz="1600" b="0" i="0" u="none" strike="noStrike" baseline="0" dirty="0">
                <a:solidFill>
                  <a:srgbClr val="000000"/>
                </a:solidFill>
                <a:latin typeface="Calibri" panose="020F0502020204030204" pitchFamily="34" charset="0"/>
              </a:rPr>
              <a:t>Selective visual </a:t>
            </a:r>
            <a:r>
              <a:rPr lang="es-ES" sz="1600" b="0" i="0" u="none" strike="noStrike" baseline="0" dirty="0" err="1">
                <a:solidFill>
                  <a:srgbClr val="000000"/>
                </a:solidFill>
                <a:latin typeface="Calibri" panose="020F0502020204030204" pitchFamily="34" charset="0"/>
              </a:rPr>
              <a:t>attention</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towards</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oneself</a:t>
            </a:r>
            <a:r>
              <a:rPr lang="es-ES" sz="1600" b="0" i="0" u="none" strike="noStrike" baseline="0" dirty="0">
                <a:solidFill>
                  <a:srgbClr val="000000"/>
                </a:solidFill>
                <a:latin typeface="Calibri" panose="020F0502020204030204" pitchFamily="34" charset="0"/>
              </a:rPr>
              <a:t> and </a:t>
            </a:r>
            <a:r>
              <a:rPr lang="es-ES" sz="1600" b="0" i="0" u="none" strike="noStrike" baseline="0" dirty="0" err="1">
                <a:solidFill>
                  <a:srgbClr val="000000"/>
                </a:solidFill>
                <a:latin typeface="Calibri" panose="020F0502020204030204" pitchFamily="34" charset="0"/>
              </a:rPr>
              <a:t>associated</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state</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body</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satisfaction</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an</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eye</a:t>
            </a:r>
            <a:r>
              <a:rPr lang="es-ES" sz="1600" b="0" i="0" u="none" strike="noStrike" baseline="0" dirty="0">
                <a:solidFill>
                  <a:srgbClr val="000000"/>
                </a:solidFill>
                <a:latin typeface="Calibri" panose="020F0502020204030204" pitchFamily="34" charset="0"/>
              </a:rPr>
              <a:t>-tracking </a:t>
            </a:r>
            <a:r>
              <a:rPr lang="es-ES" sz="1600" b="0" i="0" u="none" strike="noStrike" baseline="0" dirty="0" err="1">
                <a:solidFill>
                  <a:srgbClr val="000000"/>
                </a:solidFill>
                <a:latin typeface="Calibri" panose="020F0502020204030204" pitchFamily="34" charset="0"/>
              </a:rPr>
              <a:t>study</a:t>
            </a:r>
            <a:r>
              <a:rPr lang="es-ES" sz="1600" b="0" i="0" u="none" strike="noStrike" baseline="0" dirty="0">
                <a:solidFill>
                  <a:srgbClr val="000000"/>
                </a:solidFill>
                <a:latin typeface="Calibri" panose="020F0502020204030204" pitchFamily="34" charset="0"/>
              </a:rPr>
              <a:t> in </a:t>
            </a:r>
            <a:r>
              <a:rPr lang="es-ES" sz="1600" b="0" i="0" u="none" strike="noStrike" baseline="0" dirty="0" err="1">
                <a:solidFill>
                  <a:srgbClr val="000000"/>
                </a:solidFill>
                <a:latin typeface="Calibri" panose="020F0502020204030204" pitchFamily="34" charset="0"/>
              </a:rPr>
              <a:t>adolescents</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with</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different</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types</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of</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eating</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disorders</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Journal</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of</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Abnormal</a:t>
            </a:r>
            <a:r>
              <a:rPr lang="es-ES" sz="1600" b="0" i="0" u="none" strike="noStrike" baseline="0" dirty="0">
                <a:solidFill>
                  <a:srgbClr val="000000"/>
                </a:solidFill>
                <a:latin typeface="Calibri" panose="020F0502020204030204" pitchFamily="34" charset="0"/>
              </a:rPr>
              <a:t> Child Psychology 2017, 45, 1-15. </a:t>
            </a:r>
            <a:endParaRPr lang="es-ES" sz="1600" i="0" u="none" strike="noStrike" baseline="0" dirty="0">
              <a:solidFill>
                <a:schemeClr val="accent1"/>
              </a:solidFill>
              <a:latin typeface="URWPalladioL-Roma"/>
            </a:endParaRPr>
          </a:p>
          <a:p>
            <a:r>
              <a:rPr lang="es-ES" sz="1600" i="0" u="none" strike="noStrike" baseline="0" dirty="0">
                <a:solidFill>
                  <a:schemeClr val="accent1"/>
                </a:solidFill>
                <a:latin typeface="URWPalladioL-Roma"/>
              </a:rPr>
              <a:t>[</a:t>
            </a:r>
            <a:r>
              <a:rPr lang="es-ES" sz="1600" dirty="0">
                <a:solidFill>
                  <a:schemeClr val="accent1"/>
                </a:solidFill>
                <a:latin typeface="URWPalladioL-Roma"/>
              </a:rPr>
              <a:t>6</a:t>
            </a:r>
            <a:r>
              <a:rPr lang="es-ES" sz="1600" i="0" u="none" strike="noStrike" baseline="0" dirty="0">
                <a:solidFill>
                  <a:schemeClr val="accent1"/>
                </a:solidFill>
                <a:latin typeface="URWPalladioL-Roma"/>
              </a:rPr>
              <a:t>] </a:t>
            </a:r>
            <a:r>
              <a:rPr lang="en-US" sz="1600" b="0" i="0" u="none" strike="noStrike" baseline="0" dirty="0" err="1">
                <a:solidFill>
                  <a:srgbClr val="000000"/>
                </a:solidFill>
                <a:latin typeface="Calibri" panose="020F0502020204030204" pitchFamily="34" charset="0"/>
              </a:rPr>
              <a:t>Smeets</a:t>
            </a:r>
            <a:r>
              <a:rPr lang="en-US" sz="1600" b="0" i="0" u="none" strike="noStrike" baseline="0" dirty="0">
                <a:solidFill>
                  <a:srgbClr val="000000"/>
                </a:solidFill>
                <a:latin typeface="Calibri" panose="020F0502020204030204" pitchFamily="34" charset="0"/>
              </a:rPr>
              <a:t>, E.; Jansen, A.; </a:t>
            </a:r>
            <a:r>
              <a:rPr lang="en-US" sz="1600" b="0" i="0" u="none" strike="noStrike" baseline="0" dirty="0" err="1">
                <a:solidFill>
                  <a:srgbClr val="000000"/>
                </a:solidFill>
                <a:latin typeface="Calibri" panose="020F0502020204030204" pitchFamily="34" charset="0"/>
              </a:rPr>
              <a:t>Roefs</a:t>
            </a:r>
            <a:r>
              <a:rPr lang="en-US" sz="1600" b="0" i="0" u="none" strike="noStrike" baseline="0" dirty="0">
                <a:solidFill>
                  <a:srgbClr val="000000"/>
                </a:solidFill>
                <a:latin typeface="Calibri" panose="020F0502020204030204" pitchFamily="34" charset="0"/>
              </a:rPr>
              <a:t>, A. (2011). Bias for the (un)attractive self: On the role of attention in causing body (dis)satisfaction. Heal. Psychol. 2011, 30, 360–367.</a:t>
            </a:r>
          </a:p>
          <a:p>
            <a:endParaRPr lang="es-ES" sz="14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813909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BA55-8C2F-40F6-9E14-93A8E5A0BED4}"/>
              </a:ext>
            </a:extLst>
          </p:cNvPr>
          <p:cNvSpPr txBox="1"/>
          <p:nvPr/>
        </p:nvSpPr>
        <p:spPr>
          <a:xfrm>
            <a:off x="198337" y="1455254"/>
            <a:ext cx="4147931" cy="5262979"/>
          </a:xfrm>
          <a:prstGeom prst="rect">
            <a:avLst/>
          </a:prstGeom>
          <a:noFill/>
          <a:ln>
            <a:noFill/>
          </a:ln>
        </p:spPr>
        <p:txBody>
          <a:bodyPr wrap="square" rtlCol="0">
            <a:spAutoFit/>
          </a:bodyPr>
          <a:lstStyle/>
          <a:p>
            <a:r>
              <a:rPr lang="es-ES" sz="1600" i="0" u="none" strike="noStrike" baseline="0" dirty="0">
                <a:solidFill>
                  <a:schemeClr val="accent1"/>
                </a:solidFill>
                <a:latin typeface="URWPalladioL-Roma"/>
              </a:rPr>
              <a:t>[7] </a:t>
            </a:r>
            <a:r>
              <a:rPr lang="en-US" sz="1600" b="0" i="0" u="none" strike="noStrike" baseline="0" dirty="0">
                <a:solidFill>
                  <a:srgbClr val="000000"/>
                </a:solidFill>
                <a:latin typeface="Calibri" panose="020F0502020204030204" pitchFamily="34" charset="0"/>
              </a:rPr>
              <a:t>Kerr‐Gaffney, J., Harrison, A., &amp; </a:t>
            </a:r>
            <a:r>
              <a:rPr lang="en-US" sz="1600" b="0" i="0" u="none" strike="noStrike" baseline="0" dirty="0" err="1">
                <a:solidFill>
                  <a:srgbClr val="000000"/>
                </a:solidFill>
                <a:latin typeface="Calibri" panose="020F0502020204030204" pitchFamily="34" charset="0"/>
              </a:rPr>
              <a:t>Tchanturia</a:t>
            </a:r>
            <a:r>
              <a:rPr lang="en-US" sz="1600" b="0" i="0" u="none" strike="noStrike" baseline="0" dirty="0">
                <a:solidFill>
                  <a:srgbClr val="000000"/>
                </a:solidFill>
                <a:latin typeface="Calibri" panose="020F0502020204030204" pitchFamily="34" charset="0"/>
              </a:rPr>
              <a:t>, K. (2019). Eye‐tracking research in eating disorders: A systematic review. International Journal of Eating Disorders, 52(1), 3-27.</a:t>
            </a:r>
            <a:endParaRPr lang="es-ES" sz="1600" b="0" i="0" u="none" strike="noStrike" baseline="0" dirty="0">
              <a:solidFill>
                <a:srgbClr val="000000"/>
              </a:solidFill>
              <a:latin typeface="Calibri" panose="020F0502020204030204" pitchFamily="34" charset="0"/>
            </a:endParaRPr>
          </a:p>
          <a:p>
            <a:r>
              <a:rPr lang="es-ES" sz="1600" i="0" u="none" strike="noStrike" baseline="0" dirty="0">
                <a:solidFill>
                  <a:schemeClr val="accent1"/>
                </a:solidFill>
                <a:latin typeface="URWPalladioL-Roma"/>
              </a:rPr>
              <a:t>[8] </a:t>
            </a:r>
            <a:r>
              <a:rPr lang="es-ES" sz="1600" b="0" i="0" u="none" strike="noStrike" baseline="0" dirty="0">
                <a:solidFill>
                  <a:srgbClr val="000000"/>
                </a:solidFill>
                <a:latin typeface="Calibri" panose="020F0502020204030204" pitchFamily="34" charset="0"/>
              </a:rPr>
              <a:t>García-Palacios, A.; Botella, C.; Hoffman, H. &amp; Fabregat, S. (2007). </a:t>
            </a:r>
            <a:r>
              <a:rPr lang="es-ES" sz="1600" b="0" i="0" u="none" strike="noStrike" baseline="0" dirty="0" err="1">
                <a:solidFill>
                  <a:srgbClr val="000000"/>
                </a:solidFill>
                <a:latin typeface="Calibri" panose="020F0502020204030204" pitchFamily="34" charset="0"/>
              </a:rPr>
              <a:t>Comparing</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Acceptance</a:t>
            </a:r>
            <a:r>
              <a:rPr lang="es-ES" sz="1600" b="0" i="0" u="none" strike="noStrike" baseline="0" dirty="0">
                <a:solidFill>
                  <a:srgbClr val="000000"/>
                </a:solidFill>
                <a:latin typeface="Calibri" panose="020F0502020204030204" pitchFamily="34" charset="0"/>
              </a:rPr>
              <a:t> and </a:t>
            </a:r>
            <a:r>
              <a:rPr lang="es-ES" sz="1600" b="0" i="0" u="none" strike="noStrike" baseline="0" dirty="0" err="1">
                <a:solidFill>
                  <a:srgbClr val="000000"/>
                </a:solidFill>
                <a:latin typeface="Calibri" panose="020F0502020204030204" pitchFamily="34" charset="0"/>
              </a:rPr>
              <a:t>Refusal</a:t>
            </a:r>
            <a:r>
              <a:rPr lang="es-ES" sz="1600" b="0" i="0" u="none" strike="noStrike" baseline="0" dirty="0">
                <a:solidFill>
                  <a:srgbClr val="000000"/>
                </a:solidFill>
                <a:latin typeface="Calibri" panose="020F0502020204030204" pitchFamily="34" charset="0"/>
              </a:rPr>
              <a:t> Rates </a:t>
            </a:r>
            <a:r>
              <a:rPr lang="es-ES" sz="1600" b="0" i="0" u="none" strike="noStrike" baseline="0" dirty="0" err="1">
                <a:solidFill>
                  <a:srgbClr val="000000"/>
                </a:solidFill>
                <a:latin typeface="Calibri" panose="020F0502020204030204" pitchFamily="34" charset="0"/>
              </a:rPr>
              <a:t>of</a:t>
            </a:r>
            <a:r>
              <a:rPr lang="es-ES" sz="1600" b="0" i="0" u="none" strike="noStrike" baseline="0" dirty="0">
                <a:solidFill>
                  <a:srgbClr val="000000"/>
                </a:solidFill>
                <a:latin typeface="Calibri" panose="020F0502020204030204" pitchFamily="34" charset="0"/>
              </a:rPr>
              <a:t> Virtual </a:t>
            </a:r>
            <a:r>
              <a:rPr lang="es-ES" sz="1600" b="0" i="0" u="none" strike="noStrike" baseline="0" dirty="0" err="1">
                <a:solidFill>
                  <a:srgbClr val="000000"/>
                </a:solidFill>
                <a:latin typeface="Calibri" panose="020F0502020204030204" pitchFamily="34" charset="0"/>
              </a:rPr>
              <a:t>Reality</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Exposure</a:t>
            </a:r>
            <a:r>
              <a:rPr lang="es-ES" sz="1600" b="0" i="0" u="none" strike="noStrike" baseline="0" dirty="0">
                <a:solidFill>
                  <a:srgbClr val="000000"/>
                </a:solidFill>
                <a:latin typeface="Calibri" panose="020F0502020204030204" pitchFamily="34" charset="0"/>
              </a:rPr>
              <a:t> vs. In Vivo </a:t>
            </a:r>
            <a:r>
              <a:rPr lang="es-ES" sz="1600" b="0" i="0" u="none" strike="noStrike" baseline="0" dirty="0" err="1">
                <a:solidFill>
                  <a:srgbClr val="000000"/>
                </a:solidFill>
                <a:latin typeface="Calibri" panose="020F0502020204030204" pitchFamily="34" charset="0"/>
              </a:rPr>
              <a:t>Exposure</a:t>
            </a:r>
            <a:r>
              <a:rPr lang="es-ES" sz="1600" b="0" i="0" u="none" strike="noStrike" baseline="0" dirty="0">
                <a:solidFill>
                  <a:srgbClr val="000000"/>
                </a:solidFill>
                <a:latin typeface="Calibri" panose="020F0502020204030204" pitchFamily="34" charset="0"/>
              </a:rPr>
              <a:t> by </a:t>
            </a:r>
            <a:r>
              <a:rPr lang="es-ES" sz="1600" b="0" i="0" u="none" strike="noStrike" baseline="0" dirty="0" err="1">
                <a:solidFill>
                  <a:srgbClr val="000000"/>
                </a:solidFill>
                <a:latin typeface="Calibri" panose="020F0502020204030204" pitchFamily="34" charset="0"/>
              </a:rPr>
              <a:t>Patients</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with</a:t>
            </a:r>
            <a:r>
              <a:rPr lang="es-ES" sz="1600" b="0" i="0" u="none" strike="noStrike" baseline="0" dirty="0">
                <a:solidFill>
                  <a:srgbClr val="000000"/>
                </a:solidFill>
                <a:latin typeface="Calibri" panose="020F0502020204030204" pitchFamily="34" charset="0"/>
              </a:rPr>
              <a:t> Specific </a:t>
            </a:r>
            <a:r>
              <a:rPr lang="es-ES" sz="1600" b="0" i="0" u="none" strike="noStrike" baseline="0" dirty="0" err="1">
                <a:solidFill>
                  <a:srgbClr val="000000"/>
                </a:solidFill>
                <a:latin typeface="Calibri" panose="020F0502020204030204" pitchFamily="34" charset="0"/>
              </a:rPr>
              <a:t>Phobias</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Cyberpsychol</a:t>
            </a:r>
            <a:r>
              <a:rPr lang="es-ES" sz="1600" b="0" i="0" u="none" strike="noStrike" baseline="0" dirty="0">
                <a:solidFill>
                  <a:srgbClr val="000000"/>
                </a:solidFill>
                <a:latin typeface="Calibri" panose="020F0502020204030204" pitchFamily="34" charset="0"/>
              </a:rPr>
              <a:t>. </a:t>
            </a:r>
            <a:r>
              <a:rPr lang="es-ES" sz="1600" b="0" i="0" u="none" strike="noStrike" baseline="0" dirty="0" err="1">
                <a:solidFill>
                  <a:srgbClr val="000000"/>
                </a:solidFill>
                <a:latin typeface="Calibri" panose="020F0502020204030204" pitchFamily="34" charset="0"/>
              </a:rPr>
              <a:t>Behav</a:t>
            </a:r>
            <a:r>
              <a:rPr lang="es-ES" sz="1600" b="0" i="0" u="none" strike="noStrike" baseline="0" dirty="0">
                <a:solidFill>
                  <a:srgbClr val="000000"/>
                </a:solidFill>
                <a:latin typeface="Calibri" panose="020F0502020204030204" pitchFamily="34" charset="0"/>
              </a:rPr>
              <a:t>. 2007, 10, 722–724.</a:t>
            </a:r>
            <a:endParaRPr lang="es-ES" sz="1600" dirty="0">
              <a:solidFill>
                <a:srgbClr val="000000"/>
              </a:solidFill>
              <a:latin typeface="Calibri" panose="020F0502020204030204" pitchFamily="34" charset="0"/>
            </a:endParaRPr>
          </a:p>
          <a:p>
            <a:r>
              <a:rPr lang="es-ES" sz="1600" i="0" u="none" strike="noStrike" baseline="0" dirty="0">
                <a:solidFill>
                  <a:schemeClr val="accent1"/>
                </a:solidFill>
                <a:latin typeface="URWPalladioL-Roma"/>
              </a:rPr>
              <a:t>[9] </a:t>
            </a:r>
            <a:r>
              <a:rPr lang="es-ES" sz="1600" dirty="0">
                <a:effectLst/>
                <a:ea typeface="Calibri" panose="020F0502020204030204" pitchFamily="34" charset="0"/>
                <a:cs typeface="URWPalladioL-Roma"/>
              </a:rPr>
              <a:t>Guti</a:t>
            </a:r>
            <a:r>
              <a:rPr lang="es-ES" sz="1600" dirty="0">
                <a:effectLst/>
                <a:ea typeface="Calibri" panose="020F0502020204030204" pitchFamily="34" charset="0"/>
                <a:cs typeface="VnURWPalladioL"/>
              </a:rPr>
              <a:t>é</a:t>
            </a:r>
            <a:r>
              <a:rPr lang="es-ES" sz="1600" dirty="0">
                <a:effectLst/>
                <a:ea typeface="Calibri" panose="020F0502020204030204" pitchFamily="34" charset="0"/>
                <a:cs typeface="URWPalladioL-Roma"/>
              </a:rPr>
              <a:t>rrez-Maldonado, J.; </a:t>
            </a:r>
            <a:r>
              <a:rPr lang="es-ES" sz="1600" dirty="0" err="1">
                <a:effectLst/>
                <a:ea typeface="Calibri" panose="020F0502020204030204" pitchFamily="34" charset="0"/>
                <a:cs typeface="URWPalladioL-Roma"/>
              </a:rPr>
              <a:t>Wiederhold</a:t>
            </a:r>
            <a:r>
              <a:rPr lang="es-ES" sz="1600" dirty="0">
                <a:effectLst/>
                <a:ea typeface="Calibri" panose="020F0502020204030204" pitchFamily="34" charset="0"/>
                <a:cs typeface="URWPalladioL-Roma"/>
              </a:rPr>
              <a:t>, B.K.; Riva, G. (2016). Future </a:t>
            </a:r>
            <a:r>
              <a:rPr lang="es-ES" sz="1600" dirty="0" err="1">
                <a:effectLst/>
                <a:ea typeface="Calibri" panose="020F0502020204030204" pitchFamily="34" charset="0"/>
                <a:cs typeface="URWPalladioL-Roma"/>
              </a:rPr>
              <a:t>directions</a:t>
            </a:r>
            <a:r>
              <a:rPr lang="es-ES" sz="1600" dirty="0">
                <a:effectLst/>
                <a:ea typeface="Calibri" panose="020F0502020204030204" pitchFamily="34" charset="0"/>
                <a:cs typeface="URWPalladioL-Roma"/>
              </a:rPr>
              <a:t>: </a:t>
            </a:r>
            <a:r>
              <a:rPr lang="es-ES" sz="1600" dirty="0" err="1">
                <a:effectLst/>
                <a:ea typeface="Calibri" panose="020F0502020204030204" pitchFamily="34" charset="0"/>
                <a:cs typeface="URWPalladioL-Roma"/>
              </a:rPr>
              <a:t>How</a:t>
            </a:r>
            <a:r>
              <a:rPr lang="es-ES" sz="1600" dirty="0">
                <a:effectLst/>
                <a:ea typeface="Calibri" panose="020F0502020204030204" pitchFamily="34" charset="0"/>
                <a:cs typeface="URWPalladioL-Roma"/>
              </a:rPr>
              <a:t> virtual </a:t>
            </a:r>
            <a:r>
              <a:rPr lang="es-ES" sz="1600" dirty="0" err="1">
                <a:effectLst/>
                <a:ea typeface="Calibri" panose="020F0502020204030204" pitchFamily="34" charset="0"/>
                <a:cs typeface="URWPalladioL-Roma"/>
              </a:rPr>
              <a:t>reality</a:t>
            </a:r>
            <a:r>
              <a:rPr lang="es-ES" sz="1600" dirty="0">
                <a:effectLst/>
                <a:ea typeface="Calibri" panose="020F0502020204030204" pitchFamily="34" charset="0"/>
                <a:cs typeface="URWPalladioL-Roma"/>
              </a:rPr>
              <a:t> can </a:t>
            </a:r>
            <a:r>
              <a:rPr lang="es-ES" sz="1600" dirty="0" err="1">
                <a:effectLst/>
                <a:ea typeface="Calibri" panose="020F0502020204030204" pitchFamily="34" charset="0"/>
                <a:cs typeface="URWPalladioL-Roma"/>
              </a:rPr>
              <a:t>further</a:t>
            </a:r>
            <a:r>
              <a:rPr lang="es-ES" sz="1600" dirty="0">
                <a:ea typeface="Calibri" panose="020F0502020204030204" pitchFamily="34" charset="0"/>
                <a:cs typeface="Times New Roman" panose="02020603050405020304" pitchFamily="18" charset="0"/>
              </a:rPr>
              <a:t> </a:t>
            </a:r>
            <a:r>
              <a:rPr lang="es-ES" sz="1600" dirty="0" err="1">
                <a:effectLst/>
                <a:ea typeface="Calibri" panose="020F0502020204030204" pitchFamily="34" charset="0"/>
                <a:cs typeface="URWPalladioL-Roma"/>
              </a:rPr>
              <a:t>improve</a:t>
            </a:r>
            <a:r>
              <a:rPr lang="es-ES" sz="1600" dirty="0">
                <a:effectLst/>
                <a:ea typeface="Calibri" panose="020F0502020204030204" pitchFamily="34" charset="0"/>
                <a:cs typeface="URWPalladioL-Roma"/>
              </a:rPr>
              <a:t> the </a:t>
            </a:r>
            <a:r>
              <a:rPr lang="es-ES" sz="1600" dirty="0" err="1">
                <a:effectLst/>
                <a:ea typeface="Calibri" panose="020F0502020204030204" pitchFamily="34" charset="0"/>
                <a:cs typeface="URWPalladioL-Roma"/>
              </a:rPr>
              <a:t>assessment</a:t>
            </a:r>
            <a:r>
              <a:rPr lang="es-ES" sz="1600" dirty="0">
                <a:effectLst/>
                <a:ea typeface="Calibri" panose="020F0502020204030204" pitchFamily="34" charset="0"/>
                <a:cs typeface="URWPalladioL-Roma"/>
              </a:rPr>
              <a:t> and </a:t>
            </a:r>
            <a:r>
              <a:rPr lang="es-ES" sz="1600" dirty="0" err="1">
                <a:effectLst/>
                <a:ea typeface="Calibri" panose="020F0502020204030204" pitchFamily="34" charset="0"/>
                <a:cs typeface="URWPalladioL-Roma"/>
              </a:rPr>
              <a:t>treatment</a:t>
            </a:r>
            <a:r>
              <a:rPr lang="es-ES" sz="1600" dirty="0">
                <a:effectLst/>
                <a:ea typeface="Calibri" panose="020F0502020204030204" pitchFamily="34" charset="0"/>
                <a:cs typeface="URWPalladioL-Roma"/>
              </a:rPr>
              <a:t> </a:t>
            </a:r>
            <a:r>
              <a:rPr lang="es-ES" sz="1600" dirty="0" err="1">
                <a:effectLst/>
                <a:ea typeface="Calibri" panose="020F0502020204030204" pitchFamily="34" charset="0"/>
                <a:cs typeface="URWPalladioL-Roma"/>
              </a:rPr>
              <a:t>of</a:t>
            </a:r>
            <a:r>
              <a:rPr lang="es-ES" sz="1600" dirty="0">
                <a:effectLst/>
                <a:ea typeface="Calibri" panose="020F0502020204030204" pitchFamily="34" charset="0"/>
                <a:cs typeface="URWPalladioL-Roma"/>
              </a:rPr>
              <a:t> </a:t>
            </a:r>
            <a:r>
              <a:rPr lang="es-ES" sz="1600" dirty="0" err="1">
                <a:effectLst/>
                <a:ea typeface="Calibri" panose="020F0502020204030204" pitchFamily="34" charset="0"/>
                <a:cs typeface="URWPalladioL-Roma"/>
              </a:rPr>
              <a:t>eating</a:t>
            </a:r>
            <a:r>
              <a:rPr lang="es-ES" sz="1600" dirty="0">
                <a:effectLst/>
                <a:ea typeface="Calibri" panose="020F0502020204030204" pitchFamily="34" charset="0"/>
                <a:cs typeface="URWPalladioL-Roma"/>
              </a:rPr>
              <a:t> </a:t>
            </a:r>
            <a:r>
              <a:rPr lang="es-ES" sz="1600" dirty="0" err="1">
                <a:effectLst/>
                <a:ea typeface="Calibri" panose="020F0502020204030204" pitchFamily="34" charset="0"/>
                <a:cs typeface="URWPalladioL-Roma"/>
              </a:rPr>
              <a:t>disorders</a:t>
            </a:r>
            <a:r>
              <a:rPr lang="es-ES" sz="1600" dirty="0">
                <a:effectLst/>
                <a:ea typeface="Calibri" panose="020F0502020204030204" pitchFamily="34" charset="0"/>
                <a:cs typeface="URWPalladioL-Roma"/>
              </a:rPr>
              <a:t> and </a:t>
            </a:r>
            <a:r>
              <a:rPr lang="es-ES" sz="1600" dirty="0" err="1">
                <a:effectLst/>
                <a:ea typeface="Calibri" panose="020F0502020204030204" pitchFamily="34" charset="0"/>
                <a:cs typeface="URWPalladioL-Roma"/>
              </a:rPr>
              <a:t>obesity</a:t>
            </a:r>
            <a:r>
              <a:rPr lang="es-ES" sz="1600" dirty="0">
                <a:effectLst/>
                <a:ea typeface="Calibri" panose="020F0502020204030204" pitchFamily="34" charset="0"/>
                <a:cs typeface="URWPalladioL-Roma"/>
              </a:rPr>
              <a:t>. </a:t>
            </a:r>
            <a:r>
              <a:rPr lang="es-ES" sz="1600" dirty="0" err="1">
                <a:effectLst/>
                <a:ea typeface="Calibri" panose="020F0502020204030204" pitchFamily="34" charset="0"/>
                <a:cs typeface="URWPalladioL-Ital"/>
              </a:rPr>
              <a:t>Cyberpsychol</a:t>
            </a:r>
            <a:r>
              <a:rPr lang="es-ES" sz="1600" dirty="0">
                <a:effectLst/>
                <a:ea typeface="Calibri" panose="020F0502020204030204" pitchFamily="34" charset="0"/>
                <a:cs typeface="URWPalladioL-Ital"/>
              </a:rPr>
              <a:t>. </a:t>
            </a:r>
            <a:r>
              <a:rPr lang="es-ES" sz="1600" dirty="0" err="1">
                <a:effectLst/>
                <a:ea typeface="Calibri" panose="020F0502020204030204" pitchFamily="34" charset="0"/>
                <a:cs typeface="URWPalladioL-Ital"/>
              </a:rPr>
              <a:t>Behav</a:t>
            </a:r>
            <a:r>
              <a:rPr lang="es-ES" sz="1600" dirty="0">
                <a:effectLst/>
                <a:ea typeface="Calibri" panose="020F0502020204030204" pitchFamily="34" charset="0"/>
                <a:cs typeface="URWPalladioL-Ital"/>
              </a:rPr>
              <a:t>. Soc. </a:t>
            </a:r>
            <a:r>
              <a:rPr lang="es-ES" sz="1600" dirty="0" err="1">
                <a:effectLst/>
                <a:ea typeface="Calibri" panose="020F0502020204030204" pitchFamily="34" charset="0"/>
                <a:cs typeface="URWPalladioL-Ital"/>
              </a:rPr>
              <a:t>Netw</a:t>
            </a:r>
            <a:r>
              <a:rPr lang="es-ES" sz="1600" dirty="0">
                <a:effectLst/>
                <a:ea typeface="Calibri" panose="020F0502020204030204" pitchFamily="34" charset="0"/>
                <a:cs typeface="URWPalladioL-Ital"/>
              </a:rPr>
              <a:t>. </a:t>
            </a:r>
            <a:r>
              <a:rPr lang="es-ES" sz="1600" dirty="0">
                <a:effectLst/>
                <a:ea typeface="Calibri" panose="020F0502020204030204" pitchFamily="34" charset="0"/>
                <a:cs typeface="URWPalladioL-Bold"/>
              </a:rPr>
              <a:t>2016</a:t>
            </a:r>
            <a:r>
              <a:rPr lang="es-ES" sz="1600" dirty="0">
                <a:effectLst/>
                <a:ea typeface="Calibri" panose="020F0502020204030204" pitchFamily="34" charset="0"/>
                <a:cs typeface="URWPalladioL-Roma"/>
              </a:rPr>
              <a:t>,</a:t>
            </a:r>
            <a:r>
              <a:rPr lang="es-ES" sz="1600" dirty="0">
                <a:ea typeface="Calibri" panose="020F0502020204030204" pitchFamily="34" charset="0"/>
                <a:cs typeface="Times New Roman" panose="02020603050405020304" pitchFamily="18" charset="0"/>
              </a:rPr>
              <a:t> </a:t>
            </a:r>
            <a:r>
              <a:rPr lang="es-ES" sz="1600" dirty="0">
                <a:effectLst/>
                <a:ea typeface="Calibri" panose="020F0502020204030204" pitchFamily="34" charset="0"/>
                <a:cs typeface="URWPalladioL-Ital"/>
              </a:rPr>
              <a:t>19</a:t>
            </a:r>
            <a:r>
              <a:rPr lang="es-ES" sz="1600" dirty="0">
                <a:effectLst/>
                <a:ea typeface="Calibri" panose="020F0502020204030204" pitchFamily="34" charset="0"/>
                <a:cs typeface="URWPalladioL-Roma"/>
              </a:rPr>
              <a:t>, 148–153.</a:t>
            </a:r>
            <a:endParaRPr lang="es-ES" sz="1600" dirty="0">
              <a:effectLst/>
              <a:ea typeface="Calibri" panose="020F0502020204030204" pitchFamily="34" charset="0"/>
              <a:cs typeface="Times New Roman" panose="02020603050405020304" pitchFamily="18" charset="0"/>
            </a:endParaRPr>
          </a:p>
          <a:p>
            <a:r>
              <a:rPr lang="es-ES" sz="1600" i="0" u="none" strike="noStrike" baseline="0" dirty="0">
                <a:solidFill>
                  <a:schemeClr val="accent1"/>
                </a:solidFill>
                <a:latin typeface="URWPalladioL-Roma"/>
              </a:rPr>
              <a:t>[10] </a:t>
            </a:r>
            <a:r>
              <a:rPr lang="es-ES" sz="1600" dirty="0">
                <a:effectLst/>
                <a:ea typeface="Calibri" panose="020F0502020204030204" pitchFamily="34" charset="0"/>
                <a:cs typeface="URWPalladioL-Roma"/>
              </a:rPr>
              <a:t>Guti</a:t>
            </a:r>
            <a:r>
              <a:rPr lang="es-ES" sz="1600" dirty="0">
                <a:effectLst/>
                <a:ea typeface="Calibri" panose="020F0502020204030204" pitchFamily="34" charset="0"/>
                <a:cs typeface="VnURWPalladioL"/>
              </a:rPr>
              <a:t>é</a:t>
            </a:r>
            <a:r>
              <a:rPr lang="es-ES" sz="1600" dirty="0">
                <a:effectLst/>
                <a:ea typeface="Calibri" panose="020F0502020204030204" pitchFamily="34" charset="0"/>
                <a:cs typeface="URWPalladioL-Roma"/>
              </a:rPr>
              <a:t>rrez-Maldonado, J.; Ferrer-Garc</a:t>
            </a:r>
            <a:r>
              <a:rPr lang="es-ES" sz="1600" dirty="0">
                <a:effectLst/>
                <a:ea typeface="Calibri" panose="020F0502020204030204" pitchFamily="34" charset="0"/>
                <a:cs typeface="VnURWPalladioL"/>
              </a:rPr>
              <a:t>í</a:t>
            </a:r>
            <a:r>
              <a:rPr lang="es-ES" sz="1600" dirty="0">
                <a:effectLst/>
                <a:ea typeface="Calibri" panose="020F0502020204030204" pitchFamily="34" charset="0"/>
                <a:cs typeface="URWPalladioL-Roma"/>
              </a:rPr>
              <a:t>a, M.; </a:t>
            </a:r>
            <a:r>
              <a:rPr lang="es-ES" sz="1600" dirty="0" err="1">
                <a:effectLst/>
                <a:ea typeface="Calibri" panose="020F0502020204030204" pitchFamily="34" charset="0"/>
                <a:cs typeface="URWPalladioL-Roma"/>
              </a:rPr>
              <a:t>Dakanalis</a:t>
            </a:r>
            <a:r>
              <a:rPr lang="es-ES" sz="1600" dirty="0">
                <a:effectLst/>
                <a:ea typeface="Calibri" panose="020F0502020204030204" pitchFamily="34" charset="0"/>
                <a:cs typeface="URWPalladioL-Roma"/>
              </a:rPr>
              <a:t>, A.; Riva, G. (2018). Virtual </a:t>
            </a:r>
            <a:r>
              <a:rPr lang="es-ES" sz="1600" dirty="0" err="1">
                <a:effectLst/>
                <a:ea typeface="Calibri" panose="020F0502020204030204" pitchFamily="34" charset="0"/>
                <a:cs typeface="URWPalladioL-Roma"/>
              </a:rPr>
              <a:t>reality</a:t>
            </a:r>
            <a:r>
              <a:rPr lang="es-ES" sz="1600" dirty="0">
                <a:effectLst/>
                <a:ea typeface="Calibri" panose="020F0502020204030204" pitchFamily="34" charset="0"/>
                <a:cs typeface="URWPalladioL-Roma"/>
              </a:rPr>
              <a:t>: </a:t>
            </a:r>
            <a:r>
              <a:rPr lang="es-ES" sz="1600" dirty="0" err="1">
                <a:effectLst/>
                <a:ea typeface="Calibri" panose="020F0502020204030204" pitchFamily="34" charset="0"/>
                <a:cs typeface="URWPalladioL-Roma"/>
              </a:rPr>
              <a:t>Applications</a:t>
            </a:r>
            <a:r>
              <a:rPr lang="es-ES" sz="1600" dirty="0">
                <a:effectLst/>
                <a:ea typeface="Calibri" panose="020F0502020204030204" pitchFamily="34" charset="0"/>
                <a:cs typeface="URWPalladioL-Roma"/>
              </a:rPr>
              <a:t> </a:t>
            </a:r>
            <a:r>
              <a:rPr lang="es-ES" sz="1600" dirty="0" err="1">
                <a:effectLst/>
                <a:ea typeface="Calibri" panose="020F0502020204030204" pitchFamily="34" charset="0"/>
                <a:cs typeface="URWPalladioL-Roma"/>
              </a:rPr>
              <a:t>to</a:t>
            </a:r>
            <a:r>
              <a:rPr lang="es-ES" sz="1600" dirty="0">
                <a:effectLst/>
                <a:ea typeface="Calibri" panose="020F0502020204030204" pitchFamily="34" charset="0"/>
                <a:cs typeface="URWPalladioL-Roma"/>
              </a:rPr>
              <a:t> </a:t>
            </a:r>
            <a:r>
              <a:rPr lang="es-ES" sz="1600" dirty="0" err="1">
                <a:effectLst/>
                <a:ea typeface="Calibri" panose="020F0502020204030204" pitchFamily="34" charset="0"/>
                <a:cs typeface="URWPalladioL-Roma"/>
              </a:rPr>
              <a:t>eating</a:t>
            </a:r>
            <a:r>
              <a:rPr lang="es-ES" sz="1600" dirty="0">
                <a:ea typeface="Calibri" panose="020F0502020204030204" pitchFamily="34" charset="0"/>
                <a:cs typeface="Times New Roman" panose="02020603050405020304" pitchFamily="18" charset="0"/>
              </a:rPr>
              <a:t> </a:t>
            </a:r>
            <a:r>
              <a:rPr lang="es-ES" sz="1600" dirty="0" err="1">
                <a:effectLst/>
                <a:ea typeface="Calibri" panose="020F0502020204030204" pitchFamily="34" charset="0"/>
                <a:cs typeface="URWPalladioL-Roma"/>
              </a:rPr>
              <a:t>disorders</a:t>
            </a:r>
            <a:r>
              <a:rPr lang="es-ES" sz="1600" dirty="0">
                <a:effectLst/>
                <a:ea typeface="Calibri" panose="020F0502020204030204" pitchFamily="34" charset="0"/>
                <a:cs typeface="URWPalladioL-Roma"/>
              </a:rPr>
              <a:t>. In </a:t>
            </a:r>
            <a:r>
              <a:rPr lang="es-ES" sz="1600" dirty="0">
                <a:effectLst/>
                <a:ea typeface="Calibri" panose="020F0502020204030204" pitchFamily="34" charset="0"/>
                <a:cs typeface="URWPalladioL-Ital"/>
              </a:rPr>
              <a:t>The Oxford </a:t>
            </a:r>
            <a:r>
              <a:rPr lang="es-ES" sz="1600" dirty="0" err="1">
                <a:effectLst/>
                <a:ea typeface="Calibri" panose="020F0502020204030204" pitchFamily="34" charset="0"/>
                <a:cs typeface="URWPalladioL-Ital"/>
              </a:rPr>
              <a:t>Handbook</a:t>
            </a:r>
            <a:r>
              <a:rPr lang="es-ES" sz="1600" dirty="0">
                <a:effectLst/>
                <a:ea typeface="Calibri" panose="020F0502020204030204" pitchFamily="34" charset="0"/>
                <a:cs typeface="URWPalladioL-Ital"/>
              </a:rPr>
              <a:t> </a:t>
            </a:r>
            <a:r>
              <a:rPr lang="es-ES" sz="1600" dirty="0" err="1">
                <a:effectLst/>
                <a:ea typeface="Calibri" panose="020F0502020204030204" pitchFamily="34" charset="0"/>
                <a:cs typeface="URWPalladioL-Ital"/>
              </a:rPr>
              <a:t>of</a:t>
            </a:r>
            <a:r>
              <a:rPr lang="es-ES" sz="1600" dirty="0">
                <a:effectLst/>
                <a:ea typeface="Calibri" panose="020F0502020204030204" pitchFamily="34" charset="0"/>
                <a:cs typeface="URWPalladioL-Ital"/>
              </a:rPr>
              <a:t> </a:t>
            </a:r>
            <a:r>
              <a:rPr lang="es-ES" sz="1600" dirty="0" err="1">
                <a:effectLst/>
                <a:ea typeface="Calibri" panose="020F0502020204030204" pitchFamily="34" charset="0"/>
                <a:cs typeface="URWPalladioL-Ital"/>
              </a:rPr>
              <a:t>Eating</a:t>
            </a:r>
            <a:r>
              <a:rPr lang="es-ES" sz="1600" dirty="0">
                <a:effectLst/>
                <a:ea typeface="Calibri" panose="020F0502020204030204" pitchFamily="34" charset="0"/>
                <a:cs typeface="URWPalladioL-Ital"/>
              </a:rPr>
              <a:t> </a:t>
            </a:r>
            <a:r>
              <a:rPr lang="es-ES" sz="1600" dirty="0" err="1">
                <a:effectLst/>
                <a:ea typeface="Calibri" panose="020F0502020204030204" pitchFamily="34" charset="0"/>
                <a:cs typeface="URWPalladioL-Ital"/>
              </a:rPr>
              <a:t>Disorders</a:t>
            </a:r>
            <a:r>
              <a:rPr lang="es-ES" sz="1600" dirty="0">
                <a:effectLst/>
                <a:ea typeface="Calibri" panose="020F0502020204030204" pitchFamily="34" charset="0"/>
                <a:cs typeface="URWPalladioL-Roma"/>
              </a:rPr>
              <a:t>; Oxford </a:t>
            </a:r>
            <a:r>
              <a:rPr lang="es-ES" sz="1600" dirty="0" err="1">
                <a:effectLst/>
                <a:ea typeface="Calibri" panose="020F0502020204030204" pitchFamily="34" charset="0"/>
                <a:cs typeface="URWPalladioL-Roma"/>
              </a:rPr>
              <a:t>University</a:t>
            </a:r>
            <a:r>
              <a:rPr lang="es-ES" sz="1600" dirty="0">
                <a:effectLst/>
                <a:ea typeface="Calibri" panose="020F0502020204030204" pitchFamily="34" charset="0"/>
                <a:cs typeface="URWPalladioL-Roma"/>
              </a:rPr>
              <a:t> </a:t>
            </a:r>
            <a:r>
              <a:rPr lang="es-ES" sz="1600" dirty="0" err="1">
                <a:effectLst/>
                <a:ea typeface="Calibri" panose="020F0502020204030204" pitchFamily="34" charset="0"/>
                <a:cs typeface="URWPalladioL-Roma"/>
              </a:rPr>
              <a:t>Press</a:t>
            </a:r>
            <a:r>
              <a:rPr lang="es-ES" sz="1600" dirty="0">
                <a:effectLst/>
                <a:ea typeface="Calibri" panose="020F0502020204030204" pitchFamily="34" charset="0"/>
                <a:cs typeface="URWPalladioL-Roma"/>
              </a:rPr>
              <a:t>: Oxford, UK, 2018.</a:t>
            </a:r>
            <a:endParaRPr lang="es-ES" sz="1600" dirty="0">
              <a:effectLst/>
              <a:ea typeface="Calibri" panose="020F0502020204030204" pitchFamily="34" charset="0"/>
              <a:cs typeface="Times New Roman" panose="02020603050405020304" pitchFamily="18" charset="0"/>
            </a:endParaRPr>
          </a:p>
        </p:txBody>
      </p:sp>
      <p:sp>
        <p:nvSpPr>
          <p:cNvPr id="5" name="TextBox 1">
            <a:extLst>
              <a:ext uri="{FF2B5EF4-FFF2-40B4-BE49-F238E27FC236}">
                <a16:creationId xmlns:a16="http://schemas.microsoft.com/office/drawing/2014/main" id="{BDE25040-A908-42D0-9E6A-7E5017FD82A6}"/>
              </a:ext>
            </a:extLst>
          </p:cNvPr>
          <p:cNvSpPr txBox="1"/>
          <p:nvPr/>
        </p:nvSpPr>
        <p:spPr>
          <a:xfrm>
            <a:off x="3346174" y="827018"/>
            <a:ext cx="2451652" cy="445443"/>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REFERENCES</a:t>
            </a:r>
            <a:endParaRPr lang="en-US" sz="32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061883A-BFBE-46AD-A9B7-4C6532BAF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7" name="Imagen 6">
            <a:extLst>
              <a:ext uri="{FF2B5EF4-FFF2-40B4-BE49-F238E27FC236}">
                <a16:creationId xmlns:a16="http://schemas.microsoft.com/office/drawing/2014/main" id="{082190FA-F17B-44CD-BF1F-BA432B6B4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sp>
        <p:nvSpPr>
          <p:cNvPr id="8" name="TextBox 1">
            <a:extLst>
              <a:ext uri="{FF2B5EF4-FFF2-40B4-BE49-F238E27FC236}">
                <a16:creationId xmlns:a16="http://schemas.microsoft.com/office/drawing/2014/main" id="{811C2D37-3FAC-0149-CDA5-CA21FB5CDD55}"/>
              </a:ext>
            </a:extLst>
          </p:cNvPr>
          <p:cNvSpPr txBox="1"/>
          <p:nvPr/>
        </p:nvSpPr>
        <p:spPr>
          <a:xfrm>
            <a:off x="4572000" y="4826675"/>
            <a:ext cx="4412974" cy="2031325"/>
          </a:xfrm>
          <a:prstGeom prst="rect">
            <a:avLst/>
          </a:prstGeom>
          <a:noFill/>
          <a:ln>
            <a:noFill/>
          </a:ln>
        </p:spPr>
        <p:txBody>
          <a:bodyPr wrap="square" rtlCol="0">
            <a:spAutoFit/>
          </a:bodyPr>
          <a:lstStyle/>
          <a:p>
            <a:r>
              <a:rPr lang="es-ES" sz="1600" i="0" u="none" strike="noStrike" baseline="0" dirty="0">
                <a:solidFill>
                  <a:schemeClr val="accent1"/>
                </a:solidFill>
                <a:latin typeface="URWPalladioL-Roma"/>
              </a:rPr>
              <a:t>[11] </a:t>
            </a:r>
            <a:r>
              <a:rPr lang="es-ES" sz="1600" dirty="0">
                <a:effectLst/>
                <a:ea typeface="Calibri" panose="020F0502020204030204" pitchFamily="34" charset="0"/>
                <a:cs typeface="URWPalladioL-Roma"/>
              </a:rPr>
              <a:t>Porras-</a:t>
            </a:r>
            <a:r>
              <a:rPr lang="es-ES" sz="1600" dirty="0" err="1">
                <a:effectLst/>
                <a:ea typeface="Calibri" panose="020F0502020204030204" pitchFamily="34" charset="0"/>
                <a:cs typeface="URWPalladioL-Roma"/>
              </a:rPr>
              <a:t>Garcia</a:t>
            </a:r>
            <a:r>
              <a:rPr lang="es-ES" sz="1600" dirty="0">
                <a:effectLst/>
                <a:ea typeface="Calibri" panose="020F0502020204030204" pitchFamily="34" charset="0"/>
                <a:cs typeface="URWPalladioL-Roma"/>
              </a:rPr>
              <a:t>, B.; Serrano-Troncoso, E.; Carulla-Roig, M.; Soto-Usera, P.; Ferrer-</a:t>
            </a:r>
            <a:r>
              <a:rPr lang="es-ES" sz="1600" dirty="0" err="1">
                <a:effectLst/>
                <a:ea typeface="Calibri" panose="020F0502020204030204" pitchFamily="34" charset="0"/>
                <a:cs typeface="URWPalladioL-Roma"/>
              </a:rPr>
              <a:t>Garcia</a:t>
            </a:r>
            <a:r>
              <a:rPr lang="es-ES" sz="1600" dirty="0">
                <a:effectLst/>
                <a:ea typeface="Calibri" panose="020F0502020204030204" pitchFamily="34" charset="0"/>
                <a:cs typeface="URWPalladioL-Roma"/>
              </a:rPr>
              <a:t>, M.;</a:t>
            </a:r>
            <a:r>
              <a:rPr lang="es-ES" sz="1600" dirty="0">
                <a:ea typeface="Calibri" panose="020F0502020204030204" pitchFamily="34" charset="0"/>
                <a:cs typeface="Times New Roman" panose="02020603050405020304" pitchFamily="18" charset="0"/>
              </a:rPr>
              <a:t> </a:t>
            </a:r>
            <a:r>
              <a:rPr lang="es-ES" sz="1600" dirty="0">
                <a:effectLst/>
                <a:ea typeface="Calibri" panose="020F0502020204030204" pitchFamily="34" charset="0"/>
                <a:cs typeface="URWPalladioL-Roma"/>
              </a:rPr>
              <a:t>Figueras-</a:t>
            </a:r>
            <a:r>
              <a:rPr lang="es-ES" sz="1600" dirty="0" err="1">
                <a:effectLst/>
                <a:ea typeface="Calibri" panose="020F0502020204030204" pitchFamily="34" charset="0"/>
                <a:cs typeface="URWPalladioL-Roma"/>
              </a:rPr>
              <a:t>Puigderrajols</a:t>
            </a:r>
            <a:r>
              <a:rPr lang="es-ES" sz="1600" dirty="0">
                <a:effectLst/>
                <a:ea typeface="Calibri" panose="020F0502020204030204" pitchFamily="34" charset="0"/>
                <a:cs typeface="URWPalladioL-Roma"/>
              </a:rPr>
              <a:t>, N.; Yilmaz, L.; Onur Sen, Y.; Shojaeian, N.; Guti</a:t>
            </a:r>
            <a:r>
              <a:rPr lang="es-ES" sz="1600" dirty="0">
                <a:effectLst/>
                <a:ea typeface="Calibri" panose="020F0502020204030204" pitchFamily="34" charset="0"/>
                <a:cs typeface="VnURWPalladioL"/>
              </a:rPr>
              <a:t>é</a:t>
            </a:r>
            <a:r>
              <a:rPr lang="es-ES" sz="1600" dirty="0">
                <a:effectLst/>
                <a:ea typeface="Calibri" panose="020F0502020204030204" pitchFamily="34" charset="0"/>
                <a:cs typeface="URWPalladioL-Roma"/>
              </a:rPr>
              <a:t>rrez-Maldonado, J. (2020). Virtual </a:t>
            </a:r>
            <a:r>
              <a:rPr lang="es-ES" sz="1600" dirty="0" err="1">
                <a:effectLst/>
                <a:ea typeface="Calibri" panose="020F0502020204030204" pitchFamily="34" charset="0"/>
                <a:cs typeface="URWPalladioL-Roma"/>
              </a:rPr>
              <a:t>Reality</a:t>
            </a:r>
            <a:r>
              <a:rPr lang="es-ES" sz="1600" dirty="0">
                <a:ea typeface="Calibri" panose="020F0502020204030204" pitchFamily="34" charset="0"/>
                <a:cs typeface="Times New Roman" panose="02020603050405020304" pitchFamily="18" charset="0"/>
              </a:rPr>
              <a:t> </a:t>
            </a:r>
            <a:r>
              <a:rPr lang="es-ES" sz="1600" dirty="0" err="1">
                <a:effectLst/>
                <a:ea typeface="Calibri" panose="020F0502020204030204" pitchFamily="34" charset="0"/>
                <a:cs typeface="URWPalladioL-Roma"/>
              </a:rPr>
              <a:t>Body</a:t>
            </a:r>
            <a:r>
              <a:rPr lang="es-ES" sz="1600" dirty="0">
                <a:effectLst/>
                <a:ea typeface="Calibri" panose="020F0502020204030204" pitchFamily="34" charset="0"/>
                <a:cs typeface="URWPalladioL-Roma"/>
              </a:rPr>
              <a:t> </a:t>
            </a:r>
            <a:r>
              <a:rPr lang="es-ES" sz="1600" dirty="0" err="1">
                <a:effectLst/>
                <a:ea typeface="Calibri" panose="020F0502020204030204" pitchFamily="34" charset="0"/>
                <a:cs typeface="URWPalladioL-Roma"/>
              </a:rPr>
              <a:t>Exposure</a:t>
            </a:r>
            <a:r>
              <a:rPr lang="es-ES" sz="1600" dirty="0">
                <a:effectLst/>
                <a:ea typeface="Calibri" panose="020F0502020204030204" pitchFamily="34" charset="0"/>
                <a:cs typeface="URWPalladioL-Roma"/>
              </a:rPr>
              <a:t> </a:t>
            </a:r>
            <a:r>
              <a:rPr lang="es-ES" sz="1600" dirty="0" err="1">
                <a:effectLst/>
                <a:ea typeface="Calibri" panose="020F0502020204030204" pitchFamily="34" charset="0"/>
                <a:cs typeface="URWPalladioL-Roma"/>
              </a:rPr>
              <a:t>Therapy</a:t>
            </a:r>
            <a:r>
              <a:rPr lang="es-ES" sz="1600" dirty="0">
                <a:effectLst/>
                <a:ea typeface="Calibri" panose="020F0502020204030204" pitchFamily="34" charset="0"/>
                <a:cs typeface="URWPalladioL-Roma"/>
              </a:rPr>
              <a:t> </a:t>
            </a:r>
            <a:r>
              <a:rPr lang="es-ES" sz="1600" dirty="0" err="1">
                <a:effectLst/>
                <a:ea typeface="Calibri" panose="020F0502020204030204" pitchFamily="34" charset="0"/>
                <a:cs typeface="URWPalladioL-Roma"/>
              </a:rPr>
              <a:t>for</a:t>
            </a:r>
            <a:r>
              <a:rPr lang="es-ES" sz="1600" dirty="0">
                <a:effectLst/>
                <a:ea typeface="Calibri" panose="020F0502020204030204" pitchFamily="34" charset="0"/>
                <a:cs typeface="URWPalladioL-Roma"/>
              </a:rPr>
              <a:t> Anorexia Nervosa. A Case </a:t>
            </a:r>
            <a:r>
              <a:rPr lang="es-ES" sz="1600" dirty="0" err="1">
                <a:effectLst/>
                <a:ea typeface="Calibri" panose="020F0502020204030204" pitchFamily="34" charset="0"/>
                <a:cs typeface="URWPalladioL-Roma"/>
              </a:rPr>
              <a:t>Report</a:t>
            </a:r>
            <a:r>
              <a:rPr lang="es-ES" sz="1600" dirty="0">
                <a:effectLst/>
                <a:ea typeface="Calibri" panose="020F0502020204030204" pitchFamily="34" charset="0"/>
                <a:cs typeface="URWPalladioL-Roma"/>
              </a:rPr>
              <a:t> </a:t>
            </a:r>
            <a:r>
              <a:rPr lang="es-ES" sz="1600" dirty="0" err="1">
                <a:effectLst/>
                <a:ea typeface="Calibri" panose="020F0502020204030204" pitchFamily="34" charset="0"/>
                <a:cs typeface="URWPalladioL-Roma"/>
              </a:rPr>
              <a:t>with</a:t>
            </a:r>
            <a:r>
              <a:rPr lang="es-ES" sz="1600" dirty="0">
                <a:effectLst/>
                <a:ea typeface="Calibri" panose="020F0502020204030204" pitchFamily="34" charset="0"/>
                <a:cs typeface="URWPalladioL-Roma"/>
              </a:rPr>
              <a:t> </a:t>
            </a:r>
            <a:r>
              <a:rPr lang="es-ES" sz="1600" dirty="0" err="1">
                <a:effectLst/>
                <a:ea typeface="Calibri" panose="020F0502020204030204" pitchFamily="34" charset="0"/>
                <a:cs typeface="URWPalladioL-Roma"/>
              </a:rPr>
              <a:t>Follow</a:t>
            </a:r>
            <a:r>
              <a:rPr lang="es-ES" sz="1600" dirty="0">
                <a:effectLst/>
                <a:ea typeface="Calibri" panose="020F0502020204030204" pitchFamily="34" charset="0"/>
                <a:cs typeface="URWPalladioL-Roma"/>
              </a:rPr>
              <a:t>-Up </a:t>
            </a:r>
            <a:r>
              <a:rPr lang="es-ES" sz="1600" dirty="0" err="1">
                <a:effectLst/>
                <a:ea typeface="Calibri" panose="020F0502020204030204" pitchFamily="34" charset="0"/>
                <a:cs typeface="URWPalladioL-Roma"/>
              </a:rPr>
              <a:t>Results</a:t>
            </a:r>
            <a:r>
              <a:rPr lang="es-ES" sz="1600" dirty="0">
                <a:effectLst/>
                <a:ea typeface="Calibri" panose="020F0502020204030204" pitchFamily="34" charset="0"/>
                <a:cs typeface="URWPalladioL-Roma"/>
              </a:rPr>
              <a:t>. </a:t>
            </a:r>
            <a:r>
              <a:rPr lang="es-ES" sz="1600" dirty="0">
                <a:effectLst/>
                <a:ea typeface="Calibri" panose="020F0502020204030204" pitchFamily="34" charset="0"/>
                <a:cs typeface="URWPalladioL-Ital"/>
              </a:rPr>
              <a:t>Front. </a:t>
            </a:r>
            <a:r>
              <a:rPr lang="es-ES" sz="1600" dirty="0" err="1">
                <a:effectLst/>
                <a:ea typeface="Calibri" panose="020F0502020204030204" pitchFamily="34" charset="0"/>
                <a:cs typeface="URWPalladioL-Ital"/>
              </a:rPr>
              <a:t>Psychol</a:t>
            </a:r>
            <a:r>
              <a:rPr lang="es-ES" sz="1600" dirty="0">
                <a:effectLst/>
                <a:ea typeface="Calibri" panose="020F0502020204030204" pitchFamily="34" charset="0"/>
                <a:cs typeface="URWPalladioL-Ital"/>
              </a:rPr>
              <a:t>. </a:t>
            </a:r>
            <a:r>
              <a:rPr lang="es-ES" sz="1600" dirty="0">
                <a:effectLst/>
                <a:ea typeface="Calibri" panose="020F0502020204030204" pitchFamily="34" charset="0"/>
                <a:cs typeface="URWPalladioL-Bold"/>
              </a:rPr>
              <a:t>2020</a:t>
            </a:r>
            <a:r>
              <a:rPr lang="es-ES" sz="1600" dirty="0">
                <a:effectLst/>
                <a:ea typeface="Calibri" panose="020F0502020204030204" pitchFamily="34" charset="0"/>
                <a:cs typeface="URWPalladioL-Roma"/>
              </a:rPr>
              <a:t>,</a:t>
            </a:r>
            <a:r>
              <a:rPr lang="es-ES" sz="1600" dirty="0">
                <a:ea typeface="Calibri" panose="020F0502020204030204" pitchFamily="34" charset="0"/>
                <a:cs typeface="Times New Roman" panose="02020603050405020304" pitchFamily="18" charset="0"/>
              </a:rPr>
              <a:t> </a:t>
            </a:r>
            <a:r>
              <a:rPr lang="es-ES" sz="1600" dirty="0">
                <a:effectLst/>
                <a:ea typeface="Calibri" panose="020F0502020204030204" pitchFamily="34" charset="0"/>
                <a:cs typeface="URWPalladioL-Ital"/>
              </a:rPr>
              <a:t>11</a:t>
            </a:r>
            <a:r>
              <a:rPr lang="es-ES" sz="1600" dirty="0">
                <a:effectLst/>
                <a:ea typeface="Calibri" panose="020F0502020204030204" pitchFamily="34" charset="0"/>
                <a:cs typeface="URWPalladioL-Roma"/>
              </a:rPr>
              <a:t>, 956.</a:t>
            </a:r>
            <a:endParaRPr lang="es-ES" sz="1600" dirty="0">
              <a:effectLst/>
              <a:ea typeface="Calibri" panose="020F0502020204030204" pitchFamily="34" charset="0"/>
              <a:cs typeface="Times New Roman" panose="02020603050405020304" pitchFamily="18" charset="0"/>
            </a:endParaRPr>
          </a:p>
          <a:p>
            <a:endParaRPr lang="es-ES" sz="14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3159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BA55-8C2F-40F6-9E14-93A8E5A0BED4}"/>
              </a:ext>
            </a:extLst>
          </p:cNvPr>
          <p:cNvSpPr txBox="1"/>
          <p:nvPr/>
        </p:nvSpPr>
        <p:spPr>
          <a:xfrm>
            <a:off x="0" y="2341219"/>
            <a:ext cx="6771861" cy="2513509"/>
          </a:xfrm>
          <a:prstGeom prst="rect">
            <a:avLst/>
          </a:prstGeom>
          <a:noFill/>
        </p:spPr>
        <p:txBody>
          <a:bodyPr wrap="square" rtlCol="0">
            <a:spAutoFit/>
          </a:bodyPr>
          <a:lstStyle/>
          <a:p>
            <a:pPr algn="ctr">
              <a:spcAft>
                <a:spcPts val="1800"/>
              </a:spcAft>
            </a:pPr>
            <a:r>
              <a:rPr lang="en-US" sz="3200" b="1" baseline="30000" dirty="0">
                <a:latin typeface="Arial Narrow" panose="020B0606020202030204" pitchFamily="34" charset="0"/>
                <a:cs typeface="Arial" panose="020B0604020202020204" pitchFamily="34" charset="0"/>
              </a:rPr>
              <a:t>THANK YOU FOR YOUR ATTENTION</a:t>
            </a:r>
          </a:p>
          <a:p>
            <a:pPr algn="ctr">
              <a:spcAft>
                <a:spcPts val="1800"/>
              </a:spcAft>
            </a:pPr>
            <a:r>
              <a:rPr lang="en-US" sz="2400" baseline="30000" dirty="0">
                <a:latin typeface="Arial Narrow" panose="020B0606020202030204" pitchFamily="34" charset="0"/>
                <a:cs typeface="Arial" panose="020B0604020202020204" pitchFamily="34" charset="0"/>
              </a:rPr>
              <a:t>More information @</a:t>
            </a:r>
          </a:p>
          <a:p>
            <a:pPr algn="ctr">
              <a:spcAft>
                <a:spcPts val="600"/>
              </a:spcAft>
            </a:pPr>
            <a:r>
              <a:rPr lang="en-US" sz="2400" baseline="30000" dirty="0">
                <a:latin typeface="Arial Narrow" panose="020B0606020202030204" pitchFamily="34" charset="0"/>
                <a:cs typeface="Arial" panose="020B0604020202020204" pitchFamily="34" charset="0"/>
                <a:hlinkClick r:id="rId2"/>
              </a:rPr>
              <a:t>franck.meschberger@ub.edu</a:t>
            </a:r>
            <a:endParaRPr lang="en-US" sz="2400" baseline="30000" dirty="0">
              <a:latin typeface="Arial Narrow" panose="020B0606020202030204" pitchFamily="34" charset="0"/>
              <a:cs typeface="Arial" panose="020B0604020202020204" pitchFamily="34" charset="0"/>
            </a:endParaRPr>
          </a:p>
          <a:p>
            <a:pPr algn="ctr">
              <a:spcAft>
                <a:spcPts val="1800"/>
              </a:spcAft>
            </a:pPr>
            <a:r>
              <a:rPr lang="en-US" sz="2400" baseline="30000" dirty="0">
                <a:latin typeface="Arial Narrow" panose="020B0606020202030204" pitchFamily="34" charset="0"/>
                <a:cs typeface="Arial" panose="020B0604020202020204" pitchFamily="34" charset="0"/>
                <a:hlinkClick r:id="rId3"/>
              </a:rPr>
              <a:t>jgutierrezm@ub.edu</a:t>
            </a:r>
            <a:r>
              <a:rPr lang="en-US" sz="2400" baseline="30000" dirty="0">
                <a:latin typeface="Arial Narrow" panose="020B0606020202030204" pitchFamily="34" charset="0"/>
                <a:cs typeface="Arial" panose="020B0604020202020204" pitchFamily="34" charset="0"/>
              </a:rPr>
              <a:t>  </a:t>
            </a:r>
          </a:p>
          <a:p>
            <a:pPr algn="ctr"/>
            <a:r>
              <a:rPr lang="en-US" b="0" i="0" dirty="0">
                <a:solidFill>
                  <a:srgbClr val="201F1E"/>
                </a:solidFill>
                <a:effectLst/>
                <a:latin typeface="Arial Narrow" panose="020B0606020202030204" pitchFamily="34" charset="0"/>
              </a:rPr>
              <a:t>Do not hesitate to post questions or comments </a:t>
            </a:r>
          </a:p>
          <a:p>
            <a:pPr algn="ctr"/>
            <a:r>
              <a:rPr lang="en-US" b="0" i="0" dirty="0">
                <a:solidFill>
                  <a:srgbClr val="201F1E"/>
                </a:solidFill>
                <a:effectLst/>
                <a:latin typeface="Arial Narrow" panose="020B0606020202030204" pitchFamily="34" charset="0"/>
              </a:rPr>
              <a:t>on the </a:t>
            </a:r>
            <a:r>
              <a:rPr lang="en-US" b="1" i="0" dirty="0">
                <a:solidFill>
                  <a:srgbClr val="201F1E"/>
                </a:solidFill>
                <a:effectLst/>
                <a:latin typeface="Arial Narrow" panose="020B0606020202030204" pitchFamily="34" charset="0"/>
              </a:rPr>
              <a:t>ICED 2022 online platform !</a:t>
            </a:r>
            <a:endParaRPr lang="en-US" b="1" baseline="30000" dirty="0">
              <a:latin typeface="Arial Narrow" panose="020B0606020202030204" pitchFamily="34" charset="0"/>
              <a:cs typeface="Arial" panose="020B0604020202020204" pitchFamily="34" charset="0"/>
            </a:endParaRPr>
          </a:p>
          <a:p>
            <a:pPr algn="ctr">
              <a:spcAft>
                <a:spcPts val="1800"/>
              </a:spcAft>
            </a:pPr>
            <a:endParaRPr lang="en-US" sz="300" baseline="30000" dirty="0">
              <a:latin typeface="Arial Narrow" panose="020B0606020202030204" pitchFamily="34" charset="0"/>
              <a:cs typeface="Arial" panose="020B0604020202020204" pitchFamily="34" charset="0"/>
            </a:endParaRPr>
          </a:p>
        </p:txBody>
      </p:sp>
      <p:pic>
        <p:nvPicPr>
          <p:cNvPr id="5" name="Imagen 4">
            <a:extLst>
              <a:ext uri="{FF2B5EF4-FFF2-40B4-BE49-F238E27FC236}">
                <a16:creationId xmlns:a16="http://schemas.microsoft.com/office/drawing/2014/main" id="{F5F869C5-E2B5-4404-A6EA-9A67EB3FD8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7188"/>
          <a:stretch/>
        </p:blipFill>
        <p:spPr>
          <a:xfrm>
            <a:off x="1469511" y="5251256"/>
            <a:ext cx="2573882" cy="1470995"/>
          </a:xfrm>
          <a:prstGeom prst="rect">
            <a:avLst/>
          </a:prstGeom>
        </p:spPr>
      </p:pic>
      <p:pic>
        <p:nvPicPr>
          <p:cNvPr id="7" name="Imagen 6">
            <a:extLst>
              <a:ext uri="{FF2B5EF4-FFF2-40B4-BE49-F238E27FC236}">
                <a16:creationId xmlns:a16="http://schemas.microsoft.com/office/drawing/2014/main" id="{81522B56-604D-C00D-4496-FA4D54FE41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9221" y="5652758"/>
            <a:ext cx="2474044" cy="667992"/>
          </a:xfrm>
          <a:prstGeom prst="rect">
            <a:avLst/>
          </a:prstGeom>
        </p:spPr>
      </p:pic>
      <p:pic>
        <p:nvPicPr>
          <p:cNvPr id="8" name="Picture 3" descr="A picture containing graphical user interface&#10;&#10;Description automatically generated">
            <a:extLst>
              <a:ext uri="{FF2B5EF4-FFF2-40B4-BE49-F238E27FC236}">
                <a16:creationId xmlns:a16="http://schemas.microsoft.com/office/drawing/2014/main" id="{8B1C8EBD-3866-CB35-6793-47926630EF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530" y="59927"/>
            <a:ext cx="8010940" cy="1356462"/>
          </a:xfrm>
          <a:prstGeom prst="rect">
            <a:avLst/>
          </a:prstGeom>
        </p:spPr>
      </p:pic>
    </p:spTree>
    <p:extLst>
      <p:ext uri="{BB962C8B-B14F-4D97-AF65-F5344CB8AC3E}">
        <p14:creationId xmlns:p14="http://schemas.microsoft.com/office/powerpoint/2010/main" val="377950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BDE25040-A908-42D0-9E6A-7E5017FD82A6}"/>
              </a:ext>
            </a:extLst>
          </p:cNvPr>
          <p:cNvSpPr txBox="1"/>
          <p:nvPr/>
        </p:nvSpPr>
        <p:spPr>
          <a:xfrm>
            <a:off x="3346174" y="827018"/>
            <a:ext cx="2451652" cy="445443"/>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INTRODUCTION</a:t>
            </a:r>
            <a:endParaRPr lang="en-US" sz="32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061883A-BFBE-46AD-A9B7-4C6532BAF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7" name="Imagen 6">
            <a:extLst>
              <a:ext uri="{FF2B5EF4-FFF2-40B4-BE49-F238E27FC236}">
                <a16:creationId xmlns:a16="http://schemas.microsoft.com/office/drawing/2014/main" id="{082190FA-F17B-44CD-BF1F-BA432B6B4F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sp>
        <p:nvSpPr>
          <p:cNvPr id="19" name="TextBox 18">
            <a:extLst>
              <a:ext uri="{FF2B5EF4-FFF2-40B4-BE49-F238E27FC236}">
                <a16:creationId xmlns:a16="http://schemas.microsoft.com/office/drawing/2014/main" id="{EB382372-4242-1551-F773-710B3B75F412}"/>
              </a:ext>
            </a:extLst>
          </p:cNvPr>
          <p:cNvSpPr txBox="1"/>
          <p:nvPr/>
        </p:nvSpPr>
        <p:spPr>
          <a:xfrm>
            <a:off x="1466713" y="1553173"/>
            <a:ext cx="4455700" cy="461665"/>
          </a:xfrm>
          <a:prstGeom prst="rect">
            <a:avLst/>
          </a:prstGeom>
          <a:noFill/>
        </p:spPr>
        <p:txBody>
          <a:bodyPr wrap="square" rtlCol="0">
            <a:spAutoFit/>
          </a:bodyPr>
          <a:lstStyle/>
          <a:p>
            <a:r>
              <a:rPr lang="en-US" sz="2400" baseline="30000" dirty="0">
                <a:latin typeface="Arial" panose="020B0604020202020204" pitchFamily="34" charset="0"/>
                <a:cs typeface="Arial" panose="020B0604020202020204" pitchFamily="34" charset="0"/>
              </a:rPr>
              <a:t>This study is to be found at the</a:t>
            </a:r>
            <a:r>
              <a:rPr lang="en-US" sz="2400" dirty="0">
                <a:latin typeface="Arial" panose="020B0604020202020204" pitchFamily="34" charset="0"/>
                <a:cs typeface="Arial" panose="020B0604020202020204" pitchFamily="34" charset="0"/>
              </a:rPr>
              <a:t> </a:t>
            </a:r>
            <a:r>
              <a:rPr lang="en-US" sz="2400" b="1" baseline="30000" dirty="0">
                <a:latin typeface="Arial" panose="020B0604020202020204" pitchFamily="34" charset="0"/>
                <a:cs typeface="Arial" panose="020B0604020202020204" pitchFamily="34" charset="0"/>
              </a:rPr>
              <a:t>crossroads</a:t>
            </a:r>
            <a:r>
              <a:rPr lang="en-US" sz="2400" baseline="30000" dirty="0">
                <a:latin typeface="Arial" panose="020B0604020202020204" pitchFamily="34" charset="0"/>
                <a:cs typeface="Arial" panose="020B0604020202020204" pitchFamily="34" charset="0"/>
              </a:rPr>
              <a:t> of: </a:t>
            </a:r>
            <a:endParaRPr lang="en-US" sz="2400" dirty="0">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B6B3484A-B4FB-0F35-4BC2-90715D953D23}"/>
              </a:ext>
            </a:extLst>
          </p:cNvPr>
          <p:cNvGrpSpPr/>
          <p:nvPr/>
        </p:nvGrpSpPr>
        <p:grpSpPr>
          <a:xfrm>
            <a:off x="3346174" y="3571682"/>
            <a:ext cx="3327113" cy="3004710"/>
            <a:chOff x="3346174" y="3571682"/>
            <a:chExt cx="3327113" cy="3004710"/>
          </a:xfrm>
        </p:grpSpPr>
        <p:grpSp>
          <p:nvGrpSpPr>
            <p:cNvPr id="28" name="Group 27">
              <a:extLst>
                <a:ext uri="{FF2B5EF4-FFF2-40B4-BE49-F238E27FC236}">
                  <a16:creationId xmlns:a16="http://schemas.microsoft.com/office/drawing/2014/main" id="{50B12BC4-2E13-9113-10FD-E33B1440F329}"/>
                </a:ext>
              </a:extLst>
            </p:cNvPr>
            <p:cNvGrpSpPr/>
            <p:nvPr/>
          </p:nvGrpSpPr>
          <p:grpSpPr>
            <a:xfrm>
              <a:off x="3346174" y="3571682"/>
              <a:ext cx="3327113" cy="3004710"/>
              <a:chOff x="5130065" y="4346989"/>
              <a:chExt cx="3048000" cy="2159230"/>
            </a:xfrm>
            <a:solidFill>
              <a:srgbClr val="FFE674">
                <a:alpha val="50196"/>
              </a:srgbClr>
            </a:solidFill>
          </p:grpSpPr>
          <p:sp>
            <p:nvSpPr>
              <p:cNvPr id="25" name="Oval 24">
                <a:extLst>
                  <a:ext uri="{FF2B5EF4-FFF2-40B4-BE49-F238E27FC236}">
                    <a16:creationId xmlns:a16="http://schemas.microsoft.com/office/drawing/2014/main" id="{C6E3B49B-09A0-FD80-F351-2D5883A4E216}"/>
                  </a:ext>
                </a:extLst>
              </p:cNvPr>
              <p:cNvSpPr/>
              <p:nvPr/>
            </p:nvSpPr>
            <p:spPr>
              <a:xfrm>
                <a:off x="5130065" y="4346989"/>
                <a:ext cx="3048000" cy="215923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angle 8">
                <a:extLst>
                  <a:ext uri="{FF2B5EF4-FFF2-40B4-BE49-F238E27FC236}">
                    <a16:creationId xmlns:a16="http://schemas.microsoft.com/office/drawing/2014/main" id="{97AC07D9-A9C0-E98C-214F-304EBD625D32}"/>
                  </a:ext>
                </a:extLst>
              </p:cNvPr>
              <p:cNvSpPr>
                <a:spLocks noChangeArrowheads="1"/>
              </p:cNvSpPr>
              <p:nvPr/>
            </p:nvSpPr>
            <p:spPr bwMode="auto">
              <a:xfrm>
                <a:off x="5828352" y="5534592"/>
                <a:ext cx="2075804" cy="671360"/>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2100" b="1" i="0" u="none" strike="noStrike" cap="none" normalizeH="0" baseline="0" dirty="0">
                    <a:ln>
                      <a:noFill/>
                    </a:ln>
                    <a:solidFill>
                      <a:schemeClr val="accent2"/>
                    </a:solidFill>
                    <a:effectLst/>
                    <a:latin typeface="inherit"/>
                  </a:rPr>
                  <a:t>NEW TECNOLOGIES </a:t>
                </a:r>
              </a:p>
              <a:p>
                <a:pPr lvl="0" algn="ctr" defTabSz="914400" eaLnBrk="0" fontAlgn="base" hangingPunct="0">
                  <a:spcBef>
                    <a:spcPct val="0"/>
                  </a:spcBef>
                  <a:spcAft>
                    <a:spcPct val="0"/>
                  </a:spcAft>
                </a:pPr>
                <a:r>
                  <a:rPr kumimoji="0" lang="es-ES" altLang="es-ES" sz="1400" b="1" i="0" u="none" strike="noStrike" cap="none" normalizeH="0" baseline="0" dirty="0">
                    <a:ln>
                      <a:noFill/>
                    </a:ln>
                    <a:solidFill>
                      <a:schemeClr val="accent2"/>
                    </a:solidFill>
                    <a:effectLst/>
                    <a:latin typeface="inherit"/>
                  </a:rPr>
                  <a:t>(virtual </a:t>
                </a:r>
                <a:r>
                  <a:rPr lang="es-ES" altLang="es-ES" sz="1400" b="1" dirty="0" err="1">
                    <a:solidFill>
                      <a:schemeClr val="accent2"/>
                    </a:solidFill>
                    <a:latin typeface="inherit"/>
                  </a:rPr>
                  <a:t>r</a:t>
                </a:r>
                <a:r>
                  <a:rPr kumimoji="0" lang="es-ES" altLang="es-ES" sz="1400" b="1" i="0" u="none" strike="noStrike" cap="none" normalizeH="0" baseline="0" dirty="0" err="1">
                    <a:ln>
                      <a:noFill/>
                    </a:ln>
                    <a:solidFill>
                      <a:schemeClr val="accent2"/>
                    </a:solidFill>
                    <a:effectLst/>
                    <a:latin typeface="inherit"/>
                  </a:rPr>
                  <a:t>eality</a:t>
                </a:r>
                <a:r>
                  <a:rPr kumimoji="0" lang="es-ES" altLang="es-ES" sz="1400" b="1" i="0" u="none" strike="noStrike" cap="none" normalizeH="0" baseline="0" dirty="0">
                    <a:ln>
                      <a:noFill/>
                    </a:ln>
                    <a:solidFill>
                      <a:schemeClr val="accent2"/>
                    </a:solidFill>
                    <a:effectLst/>
                    <a:latin typeface="inherit"/>
                  </a:rPr>
                  <a:t>, </a:t>
                </a:r>
                <a:r>
                  <a:rPr lang="es-ES" altLang="es-ES" sz="1400" b="1" dirty="0" err="1">
                    <a:solidFill>
                      <a:schemeClr val="accent2"/>
                    </a:solidFill>
                    <a:latin typeface="inherit"/>
                  </a:rPr>
                  <a:t>e</a:t>
                </a:r>
                <a:r>
                  <a:rPr kumimoji="0" lang="es-ES" altLang="es-ES" sz="1400" b="1" i="0" u="none" strike="noStrike" cap="none" normalizeH="0" baseline="0" dirty="0" err="1">
                    <a:ln>
                      <a:noFill/>
                    </a:ln>
                    <a:solidFill>
                      <a:schemeClr val="accent2"/>
                    </a:solidFill>
                    <a:effectLst/>
                    <a:latin typeface="inherit"/>
                  </a:rPr>
                  <a:t>ye</a:t>
                </a:r>
                <a:r>
                  <a:rPr kumimoji="0" lang="es-ES" altLang="es-ES" sz="1400" b="1" i="0" u="none" strike="noStrike" cap="none" normalizeH="0" baseline="0" dirty="0">
                    <a:ln>
                      <a:noFill/>
                    </a:ln>
                    <a:solidFill>
                      <a:schemeClr val="accent2"/>
                    </a:solidFill>
                    <a:effectLst/>
                    <a:latin typeface="inherit"/>
                  </a:rPr>
                  <a:t>-tracking, </a:t>
                </a:r>
                <a:r>
                  <a:rPr lang="es-ES" altLang="es-ES" sz="1400" b="1" dirty="0">
                    <a:solidFill>
                      <a:schemeClr val="accent2"/>
                    </a:solidFill>
                    <a:latin typeface="inherit"/>
                  </a:rPr>
                  <a:t>full </a:t>
                </a:r>
                <a:r>
                  <a:rPr lang="es-ES" altLang="es-ES" sz="1400" b="1" dirty="0" err="1">
                    <a:solidFill>
                      <a:schemeClr val="accent2"/>
                    </a:solidFill>
                    <a:latin typeface="inherit"/>
                  </a:rPr>
                  <a:t>body</a:t>
                </a:r>
                <a:r>
                  <a:rPr lang="es-ES" altLang="es-ES" sz="1400" b="1" dirty="0">
                    <a:solidFill>
                      <a:schemeClr val="accent2"/>
                    </a:solidFill>
                    <a:latin typeface="inherit"/>
                  </a:rPr>
                  <a:t> </a:t>
                </a:r>
                <a:r>
                  <a:rPr lang="es-ES" altLang="es-ES" sz="1400" b="1" dirty="0" err="1">
                    <a:solidFill>
                      <a:schemeClr val="accent2"/>
                    </a:solidFill>
                    <a:latin typeface="inherit"/>
                  </a:rPr>
                  <a:t>ownership</a:t>
                </a:r>
                <a:r>
                  <a:rPr lang="es-ES" altLang="es-ES" sz="1400" b="1" dirty="0">
                    <a:solidFill>
                      <a:schemeClr val="accent2"/>
                    </a:solidFill>
                    <a:latin typeface="inherit"/>
                  </a:rPr>
                  <a:t> </a:t>
                </a:r>
                <a:r>
                  <a:rPr kumimoji="0" lang="es-ES" altLang="es-ES" sz="1400" b="1" i="0" u="none" strike="noStrike" cap="none" normalizeH="0" baseline="0" dirty="0" err="1">
                    <a:ln>
                      <a:noFill/>
                    </a:ln>
                    <a:solidFill>
                      <a:schemeClr val="accent2"/>
                    </a:solidFill>
                    <a:effectLst/>
                    <a:latin typeface="inherit"/>
                  </a:rPr>
                  <a:t>illusion</a:t>
                </a:r>
                <a:r>
                  <a:rPr kumimoji="0" lang="es-ES" altLang="es-ES" sz="1400" b="1" i="0" u="none" strike="noStrike" cap="none" normalizeH="0" baseline="0" dirty="0">
                    <a:ln>
                      <a:noFill/>
                    </a:ln>
                    <a:solidFill>
                      <a:schemeClr val="accent2"/>
                    </a:solidFill>
                    <a:effectLst/>
                    <a:latin typeface="inherit"/>
                  </a:rPr>
                  <a:t> </a:t>
                </a:r>
                <a:r>
                  <a:rPr kumimoji="0" lang="es-ES" altLang="es-ES" sz="1400" b="1" i="0" u="none" strike="noStrike" cap="none" normalizeH="0" baseline="0" dirty="0" err="1">
                    <a:ln>
                      <a:noFill/>
                    </a:ln>
                    <a:solidFill>
                      <a:schemeClr val="accent2"/>
                    </a:solidFill>
                    <a:effectLst/>
                    <a:latin typeface="inherit"/>
                  </a:rPr>
                  <a:t>techniques</a:t>
                </a:r>
                <a:r>
                  <a:rPr kumimoji="0" lang="es-ES" altLang="es-ES" sz="1400" b="1" i="0" u="none" strike="noStrike" cap="none" normalizeH="0" baseline="0" dirty="0">
                    <a:ln>
                      <a:noFill/>
                    </a:ln>
                    <a:solidFill>
                      <a:schemeClr val="accent2"/>
                    </a:solidFill>
                    <a:effectLst/>
                    <a:latin typeface="inherit"/>
                  </a:rPr>
                  <a:t>, …)</a:t>
                </a:r>
                <a:r>
                  <a:rPr kumimoji="0" lang="es-ES" altLang="es-ES" sz="1400" b="1" i="0" u="none" strike="noStrike" cap="none" normalizeH="0" baseline="0" dirty="0">
                    <a:ln>
                      <a:noFill/>
                    </a:ln>
                    <a:solidFill>
                      <a:schemeClr val="accent2"/>
                    </a:solidFill>
                    <a:effectLst/>
                  </a:rPr>
                  <a:t> </a:t>
                </a:r>
                <a:endParaRPr kumimoji="0" lang="es-ES" altLang="es-ES" sz="1400" b="1" i="0" u="none" strike="noStrike" cap="none" normalizeH="0" baseline="0" dirty="0">
                  <a:ln>
                    <a:noFill/>
                  </a:ln>
                  <a:solidFill>
                    <a:schemeClr val="accent2"/>
                  </a:solidFill>
                  <a:effectLst/>
                  <a:latin typeface="Arial" panose="020B0604020202020204" pitchFamily="34" charset="0"/>
                </a:endParaRPr>
              </a:p>
            </p:txBody>
          </p:sp>
        </p:grpSp>
        <p:pic>
          <p:nvPicPr>
            <p:cNvPr id="33" name="Picture 32">
              <a:extLst>
                <a:ext uri="{FF2B5EF4-FFF2-40B4-BE49-F238E27FC236}">
                  <a16:creationId xmlns:a16="http://schemas.microsoft.com/office/drawing/2014/main" id="{968F7D95-8C45-B7A2-2320-B85BD47018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9917" y="4405622"/>
              <a:ext cx="1095817" cy="752908"/>
            </a:xfrm>
            <a:prstGeom prst="rect">
              <a:avLst/>
            </a:prstGeom>
          </p:spPr>
        </p:pic>
      </p:grpSp>
      <p:grpSp>
        <p:nvGrpSpPr>
          <p:cNvPr id="38" name="Group 37">
            <a:extLst>
              <a:ext uri="{FF2B5EF4-FFF2-40B4-BE49-F238E27FC236}">
                <a16:creationId xmlns:a16="http://schemas.microsoft.com/office/drawing/2014/main" id="{D37BCE24-C86D-48AE-EC01-B3F7E4617CC1}"/>
              </a:ext>
            </a:extLst>
          </p:cNvPr>
          <p:cNvGrpSpPr/>
          <p:nvPr/>
        </p:nvGrpSpPr>
        <p:grpSpPr>
          <a:xfrm>
            <a:off x="1829536" y="1982901"/>
            <a:ext cx="3497835" cy="3177562"/>
            <a:chOff x="1829536" y="1982901"/>
            <a:chExt cx="3497835" cy="3177562"/>
          </a:xfrm>
        </p:grpSpPr>
        <p:grpSp>
          <p:nvGrpSpPr>
            <p:cNvPr id="27" name="Group 26">
              <a:extLst>
                <a:ext uri="{FF2B5EF4-FFF2-40B4-BE49-F238E27FC236}">
                  <a16:creationId xmlns:a16="http://schemas.microsoft.com/office/drawing/2014/main" id="{B937CF1D-33E1-F3CC-5FB1-CEAABFE2E461}"/>
                </a:ext>
              </a:extLst>
            </p:cNvPr>
            <p:cNvGrpSpPr/>
            <p:nvPr/>
          </p:nvGrpSpPr>
          <p:grpSpPr>
            <a:xfrm>
              <a:off x="1829536" y="1982901"/>
              <a:ext cx="3497835" cy="3177562"/>
              <a:chOff x="4401194" y="1832090"/>
              <a:chExt cx="3048000" cy="2159230"/>
            </a:xfrm>
            <a:solidFill>
              <a:schemeClr val="accent1">
                <a:alpha val="50196"/>
              </a:schemeClr>
            </a:solidFill>
          </p:grpSpPr>
          <p:sp>
            <p:nvSpPr>
              <p:cNvPr id="21" name="Oval 20">
                <a:extLst>
                  <a:ext uri="{FF2B5EF4-FFF2-40B4-BE49-F238E27FC236}">
                    <a16:creationId xmlns:a16="http://schemas.microsoft.com/office/drawing/2014/main" id="{0C8041BE-0BEE-5A8C-E702-CCFAE384F0BE}"/>
                  </a:ext>
                </a:extLst>
              </p:cNvPr>
              <p:cNvSpPr/>
              <p:nvPr/>
            </p:nvSpPr>
            <p:spPr>
              <a:xfrm>
                <a:off x="4401194" y="1832090"/>
                <a:ext cx="3048000" cy="215923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angle 6">
                <a:extLst>
                  <a:ext uri="{FF2B5EF4-FFF2-40B4-BE49-F238E27FC236}">
                    <a16:creationId xmlns:a16="http://schemas.microsoft.com/office/drawing/2014/main" id="{1E642737-BD6B-8A47-94B0-FA843243D7DD}"/>
                  </a:ext>
                </a:extLst>
              </p:cNvPr>
              <p:cNvSpPr>
                <a:spLocks noChangeArrowheads="1"/>
              </p:cNvSpPr>
              <p:nvPr/>
            </p:nvSpPr>
            <p:spPr bwMode="auto">
              <a:xfrm>
                <a:off x="4677065" y="2481722"/>
                <a:ext cx="2544417" cy="342041"/>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2100" b="1" i="0" u="none" strike="noStrike" cap="none" normalizeH="0" baseline="0" dirty="0">
                    <a:ln>
                      <a:noFill/>
                    </a:ln>
                    <a:solidFill>
                      <a:schemeClr val="accent1"/>
                    </a:solidFill>
                    <a:effectLst/>
                    <a:latin typeface="inherit"/>
                  </a:rPr>
                  <a:t>CLINICAL PSYCHOLOGY </a:t>
                </a:r>
                <a:r>
                  <a:rPr kumimoji="0" lang="es-ES" altLang="es-ES" sz="1400" b="1" i="0" u="none" strike="noStrike" cap="none" normalizeH="0" baseline="0" dirty="0">
                    <a:ln>
                      <a:noFill/>
                    </a:ln>
                    <a:solidFill>
                      <a:schemeClr val="accent1"/>
                    </a:solidFill>
                    <a:effectLst/>
                    <a:latin typeface="inherit"/>
                  </a:rPr>
                  <a:t>(</a:t>
                </a:r>
                <a:r>
                  <a:rPr kumimoji="0" lang="es-ES" altLang="es-ES" sz="1400" b="1" i="0" u="none" strike="noStrike" cap="none" normalizeH="0" baseline="0" dirty="0" err="1">
                    <a:ln>
                      <a:noFill/>
                    </a:ln>
                    <a:solidFill>
                      <a:schemeClr val="accent1"/>
                    </a:solidFill>
                    <a:effectLst/>
                    <a:latin typeface="inherit"/>
                  </a:rPr>
                  <a:t>body</a:t>
                </a:r>
                <a:r>
                  <a:rPr kumimoji="0" lang="es-ES" altLang="es-ES" sz="1400" b="1" i="0" u="none" strike="noStrike" cap="none" normalizeH="0" baseline="0" dirty="0">
                    <a:ln>
                      <a:noFill/>
                    </a:ln>
                    <a:solidFill>
                      <a:schemeClr val="accent1"/>
                    </a:solidFill>
                    <a:effectLst/>
                    <a:latin typeface="inherit"/>
                  </a:rPr>
                  <a:t> </a:t>
                </a:r>
                <a:r>
                  <a:rPr kumimoji="0" lang="es-ES" altLang="es-ES" sz="1400" b="1" i="0" u="none" strike="noStrike" cap="none" normalizeH="0" baseline="0" dirty="0" err="1">
                    <a:ln>
                      <a:noFill/>
                    </a:ln>
                    <a:solidFill>
                      <a:schemeClr val="accent1"/>
                    </a:solidFill>
                    <a:effectLst/>
                    <a:latin typeface="inherit"/>
                  </a:rPr>
                  <a:t>image</a:t>
                </a:r>
                <a:r>
                  <a:rPr kumimoji="0" lang="es-ES" altLang="es-ES" sz="1400" b="1" i="0" u="none" strike="noStrike" cap="none" normalizeH="0" baseline="0" dirty="0">
                    <a:ln>
                      <a:noFill/>
                    </a:ln>
                    <a:solidFill>
                      <a:schemeClr val="accent1"/>
                    </a:solidFill>
                    <a:effectLst/>
                    <a:latin typeface="inherit"/>
                  </a:rPr>
                  <a:t>, </a:t>
                </a:r>
                <a:r>
                  <a:rPr lang="es-ES" altLang="es-ES" sz="1400" b="1" dirty="0" err="1">
                    <a:solidFill>
                      <a:schemeClr val="accent1"/>
                    </a:solidFill>
                    <a:latin typeface="inherit"/>
                  </a:rPr>
                  <a:t>e</a:t>
                </a:r>
                <a:r>
                  <a:rPr kumimoji="0" lang="es-ES" altLang="es-ES" sz="1400" b="1" i="0" u="none" strike="noStrike" cap="none" normalizeH="0" baseline="0" dirty="0" err="1">
                    <a:ln>
                      <a:noFill/>
                    </a:ln>
                    <a:solidFill>
                      <a:schemeClr val="accent1"/>
                    </a:solidFill>
                    <a:effectLst/>
                    <a:latin typeface="inherit"/>
                  </a:rPr>
                  <a:t>ating</a:t>
                </a:r>
                <a:r>
                  <a:rPr kumimoji="0" lang="es-ES" altLang="es-ES" sz="1400" b="1" i="0" u="none" strike="noStrike" cap="none" normalizeH="0" baseline="0" dirty="0">
                    <a:ln>
                      <a:noFill/>
                    </a:ln>
                    <a:solidFill>
                      <a:schemeClr val="accent1"/>
                    </a:solidFill>
                    <a:effectLst/>
                    <a:latin typeface="inherit"/>
                  </a:rPr>
                  <a:t> </a:t>
                </a:r>
                <a:r>
                  <a:rPr lang="es-ES" altLang="es-ES" sz="1400" b="1" dirty="0" err="1">
                    <a:solidFill>
                      <a:schemeClr val="accent1"/>
                    </a:solidFill>
                    <a:latin typeface="inherit"/>
                  </a:rPr>
                  <a:t>d</a:t>
                </a:r>
                <a:r>
                  <a:rPr kumimoji="0" lang="es-ES" altLang="es-ES" sz="1400" b="1" i="0" u="none" strike="noStrike" cap="none" normalizeH="0" baseline="0" dirty="0" err="1">
                    <a:ln>
                      <a:noFill/>
                    </a:ln>
                    <a:solidFill>
                      <a:schemeClr val="accent1"/>
                    </a:solidFill>
                    <a:effectLst/>
                    <a:latin typeface="inherit"/>
                  </a:rPr>
                  <a:t>isorders</a:t>
                </a:r>
                <a:r>
                  <a:rPr kumimoji="0" lang="es-ES" altLang="es-ES" sz="1400" b="1" i="0" u="none" strike="noStrike" cap="none" normalizeH="0" baseline="0" dirty="0">
                    <a:ln>
                      <a:noFill/>
                    </a:ln>
                    <a:solidFill>
                      <a:schemeClr val="accent1"/>
                    </a:solidFill>
                    <a:effectLst/>
                    <a:latin typeface="inherit"/>
                  </a:rPr>
                  <a:t>, …)</a:t>
                </a:r>
                <a:r>
                  <a:rPr kumimoji="0" lang="es-ES" altLang="es-ES" sz="1400" b="1" i="0" u="none" strike="noStrike" cap="none" normalizeH="0" baseline="0" dirty="0">
                    <a:ln>
                      <a:noFill/>
                    </a:ln>
                    <a:solidFill>
                      <a:schemeClr val="accent1"/>
                    </a:solidFill>
                    <a:effectLst/>
                  </a:rPr>
                  <a:t> </a:t>
                </a:r>
                <a:endParaRPr kumimoji="0" lang="es-ES" altLang="es-ES" sz="1400" b="1" i="0" u="none" strike="noStrike" cap="none" normalizeH="0" baseline="0" dirty="0">
                  <a:ln>
                    <a:noFill/>
                  </a:ln>
                  <a:solidFill>
                    <a:schemeClr val="accent1"/>
                  </a:solidFill>
                  <a:effectLst/>
                  <a:latin typeface="Arial" panose="020B0604020202020204" pitchFamily="34" charset="0"/>
                </a:endParaRPr>
              </a:p>
            </p:txBody>
          </p:sp>
        </p:grpSp>
        <p:pic>
          <p:nvPicPr>
            <p:cNvPr id="35" name="Picture 34">
              <a:extLst>
                <a:ext uri="{FF2B5EF4-FFF2-40B4-BE49-F238E27FC236}">
                  <a16:creationId xmlns:a16="http://schemas.microsoft.com/office/drawing/2014/main" id="{EB2F7952-6D1B-82E3-EAF0-EA0AC6EC1A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3030" y="2237133"/>
              <a:ext cx="1095375" cy="614363"/>
            </a:xfrm>
            <a:prstGeom prst="rect">
              <a:avLst/>
            </a:prstGeom>
          </p:spPr>
        </p:pic>
      </p:grpSp>
      <p:grpSp>
        <p:nvGrpSpPr>
          <p:cNvPr id="40" name="Group 39">
            <a:extLst>
              <a:ext uri="{FF2B5EF4-FFF2-40B4-BE49-F238E27FC236}">
                <a16:creationId xmlns:a16="http://schemas.microsoft.com/office/drawing/2014/main" id="{D247FF19-463A-DA83-AED3-C8B5DE6ED420}"/>
              </a:ext>
            </a:extLst>
          </p:cNvPr>
          <p:cNvGrpSpPr/>
          <p:nvPr/>
        </p:nvGrpSpPr>
        <p:grpSpPr>
          <a:xfrm>
            <a:off x="755561" y="3653062"/>
            <a:ext cx="3263715" cy="2923330"/>
            <a:chOff x="755561" y="3653062"/>
            <a:chExt cx="3263715" cy="2923330"/>
          </a:xfrm>
        </p:grpSpPr>
        <p:grpSp>
          <p:nvGrpSpPr>
            <p:cNvPr id="29" name="Group 28">
              <a:extLst>
                <a:ext uri="{FF2B5EF4-FFF2-40B4-BE49-F238E27FC236}">
                  <a16:creationId xmlns:a16="http://schemas.microsoft.com/office/drawing/2014/main" id="{D0940608-5EEE-2E85-0D2F-1E00EE9A603A}"/>
                </a:ext>
              </a:extLst>
            </p:cNvPr>
            <p:cNvGrpSpPr/>
            <p:nvPr/>
          </p:nvGrpSpPr>
          <p:grpSpPr>
            <a:xfrm>
              <a:off x="755561" y="3653062"/>
              <a:ext cx="3263715" cy="2923330"/>
              <a:chOff x="544077" y="4337953"/>
              <a:chExt cx="3048000" cy="2159230"/>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p:grpSpPr>
          <p:sp>
            <p:nvSpPr>
              <p:cNvPr id="23" name="Oval 22">
                <a:extLst>
                  <a:ext uri="{FF2B5EF4-FFF2-40B4-BE49-F238E27FC236}">
                    <a16:creationId xmlns:a16="http://schemas.microsoft.com/office/drawing/2014/main" id="{21562879-09E8-D27B-A76D-BB0A73F0DFEF}"/>
                  </a:ext>
                </a:extLst>
              </p:cNvPr>
              <p:cNvSpPr/>
              <p:nvPr/>
            </p:nvSpPr>
            <p:spPr>
              <a:xfrm>
                <a:off x="544077" y="4337953"/>
                <a:ext cx="3048000" cy="2159230"/>
              </a:xfrm>
              <a:prstGeom prst="ellipse">
                <a:avLst/>
              </a:prstGeom>
              <a:solidFill>
                <a:srgbClr val="00B050">
                  <a:alpha val="5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4" name="Rectangle 7">
                <a:extLst>
                  <a:ext uri="{FF2B5EF4-FFF2-40B4-BE49-F238E27FC236}">
                    <a16:creationId xmlns:a16="http://schemas.microsoft.com/office/drawing/2014/main" id="{AB16988E-8F09-D65B-EAF1-1B820E7C0FB6}"/>
                  </a:ext>
                </a:extLst>
              </p:cNvPr>
              <p:cNvSpPr>
                <a:spLocks noChangeArrowheads="1"/>
              </p:cNvSpPr>
              <p:nvPr/>
            </p:nvSpPr>
            <p:spPr bwMode="auto">
              <a:xfrm>
                <a:off x="746021" y="5501175"/>
                <a:ext cx="2137724" cy="530919"/>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2100" b="1" i="0" u="none" strike="noStrike" cap="none" normalizeH="0" baseline="0" dirty="0">
                    <a:ln>
                      <a:noFill/>
                    </a:ln>
                    <a:solidFill>
                      <a:srgbClr val="00B050"/>
                    </a:solidFill>
                    <a:effectLst/>
                    <a:latin typeface="inherit"/>
                  </a:rPr>
                  <a:t>BASIC PSYCHOLOGY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a:ln>
                      <a:noFill/>
                    </a:ln>
                    <a:solidFill>
                      <a:srgbClr val="00B050"/>
                    </a:solidFill>
                    <a:effectLst/>
                    <a:latin typeface="inherit"/>
                  </a:rPr>
                  <a:t>(</a:t>
                </a:r>
                <a:r>
                  <a:rPr kumimoji="0" lang="es-ES" altLang="es-ES" sz="1400" b="1" i="0" u="none" strike="noStrike" cap="none" normalizeH="0" baseline="0" dirty="0" err="1">
                    <a:ln>
                      <a:noFill/>
                    </a:ln>
                    <a:solidFill>
                      <a:srgbClr val="00B050"/>
                    </a:solidFill>
                    <a:effectLst/>
                    <a:latin typeface="inherit"/>
                  </a:rPr>
                  <a:t>attentional</a:t>
                </a:r>
                <a:r>
                  <a:rPr kumimoji="0" lang="es-ES" altLang="es-ES" sz="1400" b="1" i="0" u="none" strike="noStrike" cap="none" normalizeH="0" baseline="0" dirty="0">
                    <a:ln>
                      <a:noFill/>
                    </a:ln>
                    <a:solidFill>
                      <a:srgbClr val="00B050"/>
                    </a:solidFill>
                    <a:effectLst/>
                    <a:latin typeface="inherit"/>
                  </a:rPr>
                  <a:t> </a:t>
                </a:r>
                <a:r>
                  <a:rPr kumimoji="0" lang="es-ES" altLang="es-ES" sz="1400" b="1" i="0" u="none" strike="noStrike" cap="none" normalizeH="0" baseline="0" dirty="0" err="1">
                    <a:ln>
                      <a:noFill/>
                    </a:ln>
                    <a:solidFill>
                      <a:srgbClr val="00B050"/>
                    </a:solidFill>
                    <a:effectLst/>
                    <a:latin typeface="inherit"/>
                  </a:rPr>
                  <a:t>processes</a:t>
                </a:r>
                <a:r>
                  <a:rPr kumimoji="0" lang="es-ES" altLang="es-ES" sz="1400" b="1" i="0" u="none" strike="noStrike" cap="none" normalizeH="0" baseline="0" dirty="0">
                    <a:ln>
                      <a:noFill/>
                    </a:ln>
                    <a:solidFill>
                      <a:srgbClr val="00B050"/>
                    </a:solidFill>
                    <a:effectLst/>
                    <a:latin typeface="inherit"/>
                  </a:rPr>
                  <a:t>, concept </a:t>
                </a:r>
                <a:r>
                  <a:rPr kumimoji="0" lang="es-ES" altLang="es-ES" sz="1400" b="1" i="0" u="none" strike="noStrike" cap="none" normalizeH="0" baseline="0" dirty="0" err="1">
                    <a:ln>
                      <a:noFill/>
                    </a:ln>
                    <a:solidFill>
                      <a:srgbClr val="00B050"/>
                    </a:solidFill>
                    <a:effectLst/>
                    <a:latin typeface="inherit"/>
                  </a:rPr>
                  <a:t>of</a:t>
                </a:r>
                <a:r>
                  <a:rPr kumimoji="0" lang="es-ES" altLang="es-ES" sz="1400" b="1" i="0" u="none" strike="noStrike" cap="none" normalizeH="0" baseline="0" dirty="0">
                    <a:ln>
                      <a:noFill/>
                    </a:ln>
                    <a:solidFill>
                      <a:srgbClr val="00B050"/>
                    </a:solidFill>
                    <a:effectLst/>
                    <a:latin typeface="inherit"/>
                  </a:rPr>
                  <a:t> </a:t>
                </a:r>
                <a:r>
                  <a:rPr kumimoji="0" lang="es-ES" altLang="es-ES" sz="1400" b="1" i="0" u="none" strike="noStrike" cap="none" normalizeH="0" baseline="0" dirty="0" err="1">
                    <a:ln>
                      <a:noFill/>
                    </a:ln>
                    <a:solidFill>
                      <a:srgbClr val="00B050"/>
                    </a:solidFill>
                    <a:effectLst/>
                    <a:latin typeface="inherit"/>
                  </a:rPr>
                  <a:t>fixation</a:t>
                </a:r>
                <a:r>
                  <a:rPr lang="es-ES" altLang="es-ES" sz="1400" b="1" dirty="0">
                    <a:solidFill>
                      <a:srgbClr val="00B050"/>
                    </a:solidFill>
                    <a:latin typeface="inherit"/>
                  </a:rPr>
                  <a:t>, …</a:t>
                </a:r>
                <a:r>
                  <a:rPr kumimoji="0" lang="es-ES" altLang="es-ES" sz="1400" b="1" i="0" u="none" strike="noStrike" cap="none" normalizeH="0" baseline="0" dirty="0">
                    <a:ln>
                      <a:noFill/>
                    </a:ln>
                    <a:solidFill>
                      <a:srgbClr val="00B050"/>
                    </a:solidFill>
                    <a:effectLst/>
                    <a:latin typeface="inherit"/>
                  </a:rPr>
                  <a:t>)</a:t>
                </a:r>
                <a:r>
                  <a:rPr kumimoji="0" lang="es-ES" altLang="es-ES" sz="400" b="1" i="0" u="none" strike="noStrike" cap="none" normalizeH="0" baseline="0" dirty="0">
                    <a:ln>
                      <a:noFill/>
                    </a:ln>
                    <a:solidFill>
                      <a:srgbClr val="00B050"/>
                    </a:solidFill>
                    <a:effectLst/>
                  </a:rPr>
                  <a:t> </a:t>
                </a:r>
                <a:endParaRPr kumimoji="0" lang="es-ES" altLang="es-ES" sz="1800" b="1" i="0" u="none" strike="noStrike" cap="none" normalizeH="0" baseline="0" dirty="0">
                  <a:ln>
                    <a:noFill/>
                  </a:ln>
                  <a:solidFill>
                    <a:srgbClr val="00B050"/>
                  </a:solidFill>
                  <a:effectLst/>
                  <a:latin typeface="Arial" panose="020B0604020202020204" pitchFamily="34" charset="0"/>
                </a:endParaRPr>
              </a:p>
            </p:txBody>
          </p:sp>
        </p:grpSp>
        <p:pic>
          <p:nvPicPr>
            <p:cNvPr id="37" name="Picture 36">
              <a:extLst>
                <a:ext uri="{FF2B5EF4-FFF2-40B4-BE49-F238E27FC236}">
                  <a16:creationId xmlns:a16="http://schemas.microsoft.com/office/drawing/2014/main" id="{20ABCCC8-98F9-FAE6-8E6C-DD13972A00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1342" y="4482354"/>
              <a:ext cx="1125077" cy="718799"/>
            </a:xfrm>
            <a:prstGeom prst="rect">
              <a:avLst/>
            </a:prstGeom>
          </p:spPr>
        </p:pic>
      </p:grpSp>
      <p:sp>
        <p:nvSpPr>
          <p:cNvPr id="41" name="Rectangle 6">
            <a:extLst>
              <a:ext uri="{FF2B5EF4-FFF2-40B4-BE49-F238E27FC236}">
                <a16:creationId xmlns:a16="http://schemas.microsoft.com/office/drawing/2014/main" id="{A7AE0FF7-6864-636C-7B2D-2146F2BB056E}"/>
              </a:ext>
            </a:extLst>
          </p:cNvPr>
          <p:cNvSpPr>
            <a:spLocks noChangeArrowheads="1"/>
          </p:cNvSpPr>
          <p:nvPr/>
        </p:nvSpPr>
        <p:spPr bwMode="auto">
          <a:xfrm>
            <a:off x="3206073" y="4654162"/>
            <a:ext cx="976980" cy="395632"/>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 altLang="es-ES" sz="1400" b="1" dirty="0">
                <a:solidFill>
                  <a:schemeClr val="bg1"/>
                </a:solidFill>
                <a:latin typeface="inherit"/>
              </a:rPr>
              <a:t>THIS </a:t>
            </a:r>
          </a:p>
          <a:p>
            <a:pPr marL="0" marR="0" lvl="0" indent="0" algn="ctr" defTabSz="914400" rtl="0" eaLnBrk="0" fontAlgn="base" latinLnBrk="0" hangingPunct="0">
              <a:lnSpc>
                <a:spcPct val="100000"/>
              </a:lnSpc>
              <a:spcBef>
                <a:spcPct val="0"/>
              </a:spcBef>
              <a:spcAft>
                <a:spcPct val="0"/>
              </a:spcAft>
              <a:buClrTx/>
              <a:buSzTx/>
              <a:buFontTx/>
              <a:buNone/>
              <a:tabLst/>
            </a:pPr>
            <a:r>
              <a:rPr lang="es-ES" altLang="es-ES" sz="1400" b="1" dirty="0">
                <a:solidFill>
                  <a:schemeClr val="bg1"/>
                </a:solidFill>
                <a:latin typeface="inherit"/>
              </a:rPr>
              <a:t>STUDY</a:t>
            </a:r>
            <a:endParaRPr kumimoji="0" lang="es-ES" altLang="es-ES" sz="1100" b="1"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65487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Effect transition="in" filter="fade">
                                      <p:cBhvr>
                                        <p:cTn id="9" dur="10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1000" fill="hold"/>
                                        <p:tgtEl>
                                          <p:spTgt spid="38"/>
                                        </p:tgtEl>
                                        <p:attrNameLst>
                                          <p:attrName>ppt_w</p:attrName>
                                        </p:attrNameLst>
                                      </p:cBhvr>
                                      <p:tavLst>
                                        <p:tav tm="0">
                                          <p:val>
                                            <p:fltVal val="0"/>
                                          </p:val>
                                        </p:tav>
                                        <p:tav tm="100000">
                                          <p:val>
                                            <p:strVal val="#ppt_w"/>
                                          </p:val>
                                        </p:tav>
                                      </p:tavLst>
                                    </p:anim>
                                    <p:anim calcmode="lin" valueType="num">
                                      <p:cBhvr>
                                        <p:cTn id="15" dur="1000" fill="hold"/>
                                        <p:tgtEl>
                                          <p:spTgt spid="38"/>
                                        </p:tgtEl>
                                        <p:attrNameLst>
                                          <p:attrName>ppt_h</p:attrName>
                                        </p:attrNameLst>
                                      </p:cBhvr>
                                      <p:tavLst>
                                        <p:tav tm="0">
                                          <p:val>
                                            <p:fltVal val="0"/>
                                          </p:val>
                                        </p:tav>
                                        <p:tav tm="100000">
                                          <p:val>
                                            <p:strVal val="#ppt_h"/>
                                          </p:val>
                                        </p:tav>
                                      </p:tavLst>
                                    </p:anim>
                                    <p:animEffect transition="in" filter="fade">
                                      <p:cBhvr>
                                        <p:cTn id="16" dur="10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1000" fill="hold"/>
                                        <p:tgtEl>
                                          <p:spTgt spid="39"/>
                                        </p:tgtEl>
                                        <p:attrNameLst>
                                          <p:attrName>ppt_w</p:attrName>
                                        </p:attrNameLst>
                                      </p:cBhvr>
                                      <p:tavLst>
                                        <p:tav tm="0">
                                          <p:val>
                                            <p:fltVal val="0"/>
                                          </p:val>
                                        </p:tav>
                                        <p:tav tm="100000">
                                          <p:val>
                                            <p:strVal val="#ppt_w"/>
                                          </p:val>
                                        </p:tav>
                                      </p:tavLst>
                                    </p:anim>
                                    <p:anim calcmode="lin" valueType="num">
                                      <p:cBhvr>
                                        <p:cTn id="22" dur="1000" fill="hold"/>
                                        <p:tgtEl>
                                          <p:spTgt spid="39"/>
                                        </p:tgtEl>
                                        <p:attrNameLst>
                                          <p:attrName>ppt_h</p:attrName>
                                        </p:attrNameLst>
                                      </p:cBhvr>
                                      <p:tavLst>
                                        <p:tav tm="0">
                                          <p:val>
                                            <p:fltVal val="0"/>
                                          </p:val>
                                        </p:tav>
                                        <p:tav tm="100000">
                                          <p:val>
                                            <p:strVal val="#ppt_h"/>
                                          </p:val>
                                        </p:tav>
                                      </p:tavLst>
                                    </p:anim>
                                    <p:animEffect transition="in" filter="fade">
                                      <p:cBhvr>
                                        <p:cTn id="23" dur="1000"/>
                                        <p:tgtEl>
                                          <p:spTgt spid="39"/>
                                        </p:tgtEl>
                                      </p:cBhvr>
                                    </p:animEffect>
                                  </p:childTnLst>
                                </p:cTn>
                              </p:par>
                              <p:par>
                                <p:cTn id="24" presetID="45" presetClass="entr" presetSubtype="0" fill="hold" grpId="0" nodeType="withEffect">
                                  <p:stCondLst>
                                    <p:cond delay="100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2000"/>
                                        <p:tgtEl>
                                          <p:spTgt spid="41"/>
                                        </p:tgtEl>
                                      </p:cBhvr>
                                    </p:animEffect>
                                    <p:anim calcmode="lin" valueType="num">
                                      <p:cBhvr>
                                        <p:cTn id="27" dur="2000" fill="hold"/>
                                        <p:tgtEl>
                                          <p:spTgt spid="41"/>
                                        </p:tgtEl>
                                        <p:attrNameLst>
                                          <p:attrName>ppt_w</p:attrName>
                                        </p:attrNameLst>
                                      </p:cBhvr>
                                      <p:tavLst>
                                        <p:tav tm="0" fmla="#ppt_w*sin(2.5*pi*$)">
                                          <p:val>
                                            <p:fltVal val="0"/>
                                          </p:val>
                                        </p:tav>
                                        <p:tav tm="100000">
                                          <p:val>
                                            <p:fltVal val="1"/>
                                          </p:val>
                                        </p:tav>
                                      </p:tavLst>
                                    </p:anim>
                                    <p:anim calcmode="lin" valueType="num">
                                      <p:cBhvr>
                                        <p:cTn id="28" dur="20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BA55-8C2F-40F6-9E14-93A8E5A0BED4}"/>
              </a:ext>
            </a:extLst>
          </p:cNvPr>
          <p:cNvSpPr txBox="1"/>
          <p:nvPr/>
        </p:nvSpPr>
        <p:spPr>
          <a:xfrm>
            <a:off x="914400" y="2054961"/>
            <a:ext cx="7315200" cy="438582"/>
          </a:xfrm>
          <a:prstGeom prst="rect">
            <a:avLst/>
          </a:prstGeom>
          <a:noFill/>
        </p:spPr>
        <p:txBody>
          <a:bodyPr wrap="square" rtlCol="0">
            <a:spAutoFit/>
          </a:bodyPr>
          <a:lstStyle/>
          <a:p>
            <a:pPr>
              <a:lnSpc>
                <a:spcPts val="2700"/>
              </a:lnSpc>
              <a:spcAft>
                <a:spcPts val="1800"/>
              </a:spcAft>
            </a:pPr>
            <a:endParaRPr lang="en-GB" sz="2400" b="1" dirty="0">
              <a:solidFill>
                <a:srgbClr val="FF0000"/>
              </a:solidFill>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BDE25040-A908-42D0-9E6A-7E5017FD82A6}"/>
              </a:ext>
            </a:extLst>
          </p:cNvPr>
          <p:cNvSpPr txBox="1"/>
          <p:nvPr/>
        </p:nvSpPr>
        <p:spPr>
          <a:xfrm>
            <a:off x="3346174" y="827018"/>
            <a:ext cx="2451652" cy="445443"/>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INTRODUCTION</a:t>
            </a:r>
            <a:endParaRPr lang="en-US" sz="32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061883A-BFBE-46AD-A9B7-4C6532BAF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7" name="Imagen 6">
            <a:extLst>
              <a:ext uri="{FF2B5EF4-FFF2-40B4-BE49-F238E27FC236}">
                <a16:creationId xmlns:a16="http://schemas.microsoft.com/office/drawing/2014/main" id="{082190FA-F17B-44CD-BF1F-BA432B6B4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sp>
        <p:nvSpPr>
          <p:cNvPr id="8" name="TextBox 1">
            <a:extLst>
              <a:ext uri="{FF2B5EF4-FFF2-40B4-BE49-F238E27FC236}">
                <a16:creationId xmlns:a16="http://schemas.microsoft.com/office/drawing/2014/main" id="{9607FBC9-910C-3E44-9482-09C1DEDADE7E}"/>
              </a:ext>
            </a:extLst>
          </p:cNvPr>
          <p:cNvSpPr txBox="1"/>
          <p:nvPr/>
        </p:nvSpPr>
        <p:spPr>
          <a:xfrm>
            <a:off x="141571" y="1747101"/>
            <a:ext cx="5331577" cy="4801314"/>
          </a:xfrm>
          <a:prstGeom prst="rect">
            <a:avLst/>
          </a:prstGeom>
          <a:noFill/>
        </p:spPr>
        <p:txBody>
          <a:bodyPr wrap="square" rtlCol="0">
            <a:spAutoFit/>
          </a:bodyPr>
          <a:lstStyle/>
          <a:p>
            <a:pPr marL="285750" indent="-285750">
              <a:buFont typeface="Wingdings" panose="05000000000000000000" pitchFamily="2" charset="2"/>
              <a:buChar char="ü"/>
            </a:pPr>
            <a:r>
              <a:rPr lang="en-US" sz="1800" b="1" i="0" u="none" strike="noStrike" baseline="0" dirty="0">
                <a:solidFill>
                  <a:srgbClr val="000000"/>
                </a:solidFill>
                <a:latin typeface="Calibri" panose="020F0502020204030204" pitchFamily="34" charset="0"/>
              </a:rPr>
              <a:t>Fear of gaining weight (FGW) </a:t>
            </a:r>
            <a:r>
              <a:rPr lang="en-US" sz="1800" b="0" i="0" u="none" strike="noStrike" baseline="0" dirty="0">
                <a:solidFill>
                  <a:srgbClr val="000000"/>
                </a:solidFill>
                <a:latin typeface="Calibri" panose="020F0502020204030204" pitchFamily="34" charset="0"/>
              </a:rPr>
              <a:t>is considered as one of the strongest predictors of symptomatology of </a:t>
            </a:r>
            <a:r>
              <a:rPr lang="en-US" sz="1800" b="1" i="0" u="none" strike="noStrike" baseline="0" dirty="0">
                <a:solidFill>
                  <a:srgbClr val="000000"/>
                </a:solidFill>
                <a:latin typeface="Calibri" panose="020F0502020204030204" pitchFamily="34" charset="0"/>
              </a:rPr>
              <a:t>Anorexia Nervosa (AN) </a:t>
            </a:r>
            <a:r>
              <a:rPr lang="en-US" sz="1800" b="0" i="0" u="none" strike="noStrike" baseline="0" dirty="0">
                <a:solidFill>
                  <a:srgbClr val="000000"/>
                </a:solidFill>
                <a:latin typeface="Calibri" panose="020F0502020204030204" pitchFamily="34" charset="0"/>
              </a:rPr>
              <a:t>[</a:t>
            </a:r>
            <a:r>
              <a:rPr lang="en-US" sz="1800" b="0" i="0" u="none" strike="noStrike" baseline="0" dirty="0">
                <a:solidFill>
                  <a:srgbClr val="0562C1"/>
                </a:solidFill>
                <a:latin typeface="Calibri" panose="020F0502020204030204" pitchFamily="34" charset="0"/>
              </a:rPr>
              <a:t>1</a:t>
            </a:r>
            <a:r>
              <a:rPr lang="en-US" sz="1800" b="0" i="0" u="none" strike="noStrike" baseline="0" dirty="0">
                <a:solidFill>
                  <a:srgbClr val="000000"/>
                </a:solidFill>
                <a:latin typeface="Calibri" panose="020F0502020204030204" pitchFamily="34" charset="0"/>
              </a:rPr>
              <a:t>], considered one of the most serious eating disorders (ED) worldwide [</a:t>
            </a:r>
            <a:r>
              <a:rPr lang="en-US" sz="1800" b="0" i="0" u="none" strike="noStrike" baseline="0" dirty="0">
                <a:solidFill>
                  <a:srgbClr val="0562C1"/>
                </a:solidFill>
                <a:latin typeface="Calibri" panose="020F0502020204030204" pitchFamily="34" charset="0"/>
              </a:rPr>
              <a:t>2</a:t>
            </a:r>
            <a:r>
              <a:rPr lang="en-US" sz="1800" b="0" i="0" u="none" strike="noStrike" baseline="0" dirty="0">
                <a:solidFill>
                  <a:srgbClr val="000000"/>
                </a:solidFill>
                <a:latin typeface="Calibri" panose="020F0502020204030204" pitchFamily="34" charset="0"/>
              </a:rPr>
              <a:t>].</a:t>
            </a:r>
          </a:p>
          <a:p>
            <a:endParaRPr lang="en-US" dirty="0">
              <a:solidFill>
                <a:srgbClr val="000000"/>
              </a:solidFill>
              <a:latin typeface="Calibri" panose="020F0502020204030204" pitchFamily="34" charset="0"/>
            </a:endParaRPr>
          </a:p>
          <a:p>
            <a:pPr marL="285750" indent="-285750">
              <a:buFont typeface="Wingdings" panose="05000000000000000000" pitchFamily="2" charset="2"/>
              <a:buChar char="ü"/>
            </a:pPr>
            <a:r>
              <a:rPr lang="en-US" sz="1800" b="0" i="0" u="none" strike="noStrike" baseline="0" dirty="0">
                <a:solidFill>
                  <a:srgbClr val="000000"/>
                </a:solidFill>
                <a:latin typeface="Calibri" panose="020F0502020204030204" pitchFamily="34" charset="0"/>
              </a:rPr>
              <a:t>In addition, AN patients usually experience high levels of </a:t>
            </a:r>
            <a:r>
              <a:rPr lang="en-US" b="1" dirty="0">
                <a:solidFill>
                  <a:srgbClr val="000000"/>
                </a:solidFill>
                <a:latin typeface="Calibri" panose="020F0502020204030204" pitchFamily="34" charset="0"/>
              </a:rPr>
              <a:t>B</a:t>
            </a:r>
            <a:r>
              <a:rPr lang="en-US" sz="1800" b="1" i="0" u="none" strike="noStrike" baseline="0" dirty="0">
                <a:solidFill>
                  <a:srgbClr val="000000"/>
                </a:solidFill>
                <a:latin typeface="Calibri" panose="020F0502020204030204" pitchFamily="34" charset="0"/>
              </a:rPr>
              <a:t>ody </a:t>
            </a:r>
            <a:r>
              <a:rPr lang="en-US" b="1" dirty="0">
                <a:solidFill>
                  <a:srgbClr val="000000"/>
                </a:solidFill>
                <a:latin typeface="Calibri" panose="020F0502020204030204" pitchFamily="34" charset="0"/>
              </a:rPr>
              <a:t>A</a:t>
            </a:r>
            <a:r>
              <a:rPr lang="en-US" sz="1800" b="1" i="0" u="none" strike="noStrike" baseline="0" dirty="0">
                <a:solidFill>
                  <a:srgbClr val="000000"/>
                </a:solidFill>
                <a:latin typeface="Calibri" panose="020F0502020204030204" pitchFamily="34" charset="0"/>
              </a:rPr>
              <a:t>nxiety</a:t>
            </a:r>
            <a:r>
              <a:rPr lang="en-US" sz="1800" b="0" i="0" u="none" strike="noStrike" baseline="0" dirty="0">
                <a:solidFill>
                  <a:srgbClr val="000000"/>
                </a:solidFill>
                <a:latin typeface="Calibri" panose="020F0502020204030204" pitchFamily="34" charset="0"/>
              </a:rPr>
              <a:t>, characterized by subjective feelings of tension, worried thoughts and physical changes focused on their own body or towards specific body areas (i.e., weight-related body areas). </a:t>
            </a:r>
          </a:p>
          <a:p>
            <a:endParaRPr lang="en-US" dirty="0">
              <a:solidFill>
                <a:srgbClr val="000000"/>
              </a:solidFill>
              <a:latin typeface="Calibri" panose="020F0502020204030204" pitchFamily="34" charset="0"/>
            </a:endParaRPr>
          </a:p>
          <a:p>
            <a:pPr marL="285750" indent="-285750">
              <a:buFont typeface="Wingdings" panose="05000000000000000000" pitchFamily="2" charset="2"/>
              <a:buChar char="ü"/>
            </a:pPr>
            <a:r>
              <a:rPr lang="en-US" sz="1800" b="1" i="0" u="none" strike="noStrike" baseline="0" dirty="0">
                <a:solidFill>
                  <a:srgbClr val="000000"/>
                </a:solidFill>
                <a:latin typeface="Calibri" panose="020F0502020204030204" pitchFamily="34" charset="0"/>
              </a:rPr>
              <a:t>Body exposure therapies </a:t>
            </a:r>
            <a:r>
              <a:rPr lang="en-US" sz="1800" b="0" i="0" u="none" strike="noStrike" baseline="0" dirty="0">
                <a:solidFill>
                  <a:srgbClr val="000000"/>
                </a:solidFill>
                <a:latin typeface="Calibri" panose="020F0502020204030204" pitchFamily="34" charset="0"/>
              </a:rPr>
              <a:t>and especially </a:t>
            </a:r>
            <a:r>
              <a:rPr lang="en-US" sz="1800" b="1" i="0" u="none" strike="noStrike" baseline="0" dirty="0">
                <a:solidFill>
                  <a:srgbClr val="000000"/>
                </a:solidFill>
                <a:latin typeface="Calibri" panose="020F0502020204030204" pitchFamily="34" charset="0"/>
              </a:rPr>
              <a:t>mirror exposure therapies (MET)</a:t>
            </a:r>
            <a:r>
              <a:rPr lang="en-US" sz="180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involving the patients systematically observing their body or specific body parts for a certain amount of time, have been proposed to reduce body-related fears and anxiety in AN patients with promising results [</a:t>
            </a:r>
            <a:r>
              <a:rPr lang="en-US" sz="1800" b="0" i="0" u="none" strike="noStrike" baseline="0" dirty="0">
                <a:solidFill>
                  <a:srgbClr val="0562C1"/>
                </a:solidFill>
                <a:latin typeface="Calibri" panose="020F0502020204030204" pitchFamily="34" charset="0"/>
              </a:rPr>
              <a:t>3</a:t>
            </a:r>
            <a:r>
              <a:rPr lang="en-US" sz="1800" b="0" i="0" u="none" strike="noStrike" baseline="0" dirty="0">
                <a:solidFill>
                  <a:srgbClr val="000000"/>
                </a:solidFill>
                <a:latin typeface="Calibri" panose="020F0502020204030204" pitchFamily="34" charset="0"/>
              </a:rPr>
              <a:t>]. </a:t>
            </a:r>
            <a:endParaRPr lang="en-GB" sz="2400" b="1" dirty="0">
              <a:solidFill>
                <a:srgbClr val="FF0000"/>
              </a:solidFill>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3BC68ECB-2084-AAA4-A525-FA4A6AF7F5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4356" y="4533785"/>
            <a:ext cx="3284114" cy="1841960"/>
          </a:xfrm>
          <a:prstGeom prst="rect">
            <a:avLst/>
          </a:prstGeom>
        </p:spPr>
      </p:pic>
    </p:spTree>
    <p:extLst>
      <p:ext uri="{BB962C8B-B14F-4D97-AF65-F5344CB8AC3E}">
        <p14:creationId xmlns:p14="http://schemas.microsoft.com/office/powerpoint/2010/main" val="137628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50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BA55-8C2F-40F6-9E14-93A8E5A0BED4}"/>
              </a:ext>
            </a:extLst>
          </p:cNvPr>
          <p:cNvSpPr txBox="1"/>
          <p:nvPr/>
        </p:nvSpPr>
        <p:spPr>
          <a:xfrm>
            <a:off x="73332" y="1709799"/>
            <a:ext cx="5612296" cy="5078313"/>
          </a:xfrm>
          <a:prstGeom prst="rect">
            <a:avLst/>
          </a:prstGeom>
          <a:noFill/>
        </p:spPr>
        <p:txBody>
          <a:bodyPr wrap="square" rtlCol="0">
            <a:spAutoFit/>
          </a:bodyPr>
          <a:lstStyle/>
          <a:p>
            <a:pPr marL="285750" indent="-285750">
              <a:buFont typeface="Wingdings" panose="05000000000000000000" pitchFamily="2" charset="2"/>
              <a:buChar char="ü"/>
            </a:pPr>
            <a:r>
              <a:rPr lang="en-US" sz="1800" b="0" i="0" u="none" strike="noStrike" baseline="0" dirty="0">
                <a:solidFill>
                  <a:srgbClr val="000000"/>
                </a:solidFill>
                <a:latin typeface="Calibri" panose="020F0502020204030204" pitchFamily="34" charset="0"/>
              </a:rPr>
              <a:t>However, efficacy of such therapies may decrease, due to a dysfunctional </a:t>
            </a:r>
            <a:r>
              <a:rPr lang="en-US" b="1" dirty="0">
                <a:solidFill>
                  <a:srgbClr val="000000"/>
                </a:solidFill>
                <a:latin typeface="Calibri" panose="020F0502020204030204" pitchFamily="34" charset="0"/>
              </a:rPr>
              <a:t>B</a:t>
            </a:r>
            <a:r>
              <a:rPr lang="en-US" sz="1800" b="1" i="0" u="none" strike="noStrike" baseline="0" dirty="0">
                <a:solidFill>
                  <a:srgbClr val="000000"/>
                </a:solidFill>
                <a:latin typeface="Calibri" panose="020F0502020204030204" pitchFamily="34" charset="0"/>
              </a:rPr>
              <a:t>ody-Related Attentional </a:t>
            </a:r>
            <a:r>
              <a:rPr lang="en-US" b="1" dirty="0">
                <a:solidFill>
                  <a:srgbClr val="000000"/>
                </a:solidFill>
                <a:latin typeface="Calibri" panose="020F0502020204030204" pitchFamily="34" charset="0"/>
              </a:rPr>
              <a:t>B</a:t>
            </a:r>
            <a:r>
              <a:rPr lang="en-US" sz="1800" b="1" i="0" u="none" strike="noStrike" baseline="0" dirty="0">
                <a:solidFill>
                  <a:srgbClr val="000000"/>
                </a:solidFill>
                <a:latin typeface="Calibri" panose="020F0502020204030204" pitchFamily="34" charset="0"/>
              </a:rPr>
              <a:t>ias (AB)</a:t>
            </a:r>
            <a:r>
              <a:rPr lang="en-US" sz="1800" b="0" i="0" u="none" strike="noStrike" baseline="0" dirty="0">
                <a:solidFill>
                  <a:srgbClr val="000000"/>
                </a:solidFill>
                <a:latin typeface="Calibri" panose="020F0502020204030204" pitchFamily="34" charset="0"/>
              </a:rPr>
              <a:t>, consisting in a tendency to </a:t>
            </a:r>
            <a:r>
              <a:rPr lang="en-US" sz="1800" i="0" u="none" strike="noStrike" baseline="0" dirty="0">
                <a:solidFill>
                  <a:srgbClr val="000000"/>
                </a:solidFill>
                <a:latin typeface="Calibri" panose="020F0502020204030204" pitchFamily="34" charset="0"/>
              </a:rPr>
              <a:t>focus more on self-reported unattractive body parts </a:t>
            </a:r>
            <a:r>
              <a:rPr lang="en-US" sz="1800" b="0" i="0" u="none" strike="noStrike" baseline="0" dirty="0">
                <a:solidFill>
                  <a:srgbClr val="000000"/>
                </a:solidFill>
                <a:latin typeface="Calibri" panose="020F0502020204030204" pitchFamily="34" charset="0"/>
              </a:rPr>
              <a:t>(i.e., weight-related body areas) than other body parts in ED patients and also women with </a:t>
            </a:r>
            <a:r>
              <a:rPr lang="en-US" sz="1800" i="0" u="none" strike="noStrike" baseline="0" dirty="0">
                <a:solidFill>
                  <a:srgbClr val="000000"/>
                </a:solidFill>
                <a:latin typeface="Calibri" panose="020F0502020204030204" pitchFamily="34" charset="0"/>
              </a:rPr>
              <a:t>high body dissatisfaction </a:t>
            </a:r>
            <a:r>
              <a:rPr lang="en-US" sz="1800" b="0" i="0" u="none" strike="noStrike" baseline="0" dirty="0">
                <a:solidFill>
                  <a:srgbClr val="000000"/>
                </a:solidFill>
                <a:latin typeface="Calibri" panose="020F0502020204030204" pitchFamily="34" charset="0"/>
              </a:rPr>
              <a:t>[</a:t>
            </a:r>
            <a:r>
              <a:rPr lang="en-US" sz="1800" b="0" i="0" u="none" strike="noStrike" baseline="0" dirty="0">
                <a:solidFill>
                  <a:srgbClr val="0562C1"/>
                </a:solidFill>
                <a:latin typeface="Calibri" panose="020F0502020204030204" pitchFamily="34" charset="0"/>
              </a:rPr>
              <a:t>4</a:t>
            </a:r>
            <a:r>
              <a:rPr lang="en-US" sz="1800" b="0" i="0" u="none" strike="noStrike" baseline="0" dirty="0">
                <a:solidFill>
                  <a:srgbClr val="000000"/>
                </a:solidFill>
                <a:latin typeface="Calibri" panose="020F0502020204030204" pitchFamily="34" charset="0"/>
              </a:rPr>
              <a:t>,</a:t>
            </a:r>
            <a:r>
              <a:rPr lang="en-US" sz="1800" b="0" i="0" u="none" strike="noStrike" baseline="0" dirty="0">
                <a:solidFill>
                  <a:srgbClr val="0562C1"/>
                </a:solidFill>
                <a:latin typeface="Calibri" panose="020F0502020204030204" pitchFamily="34" charset="0"/>
              </a:rPr>
              <a:t>5</a:t>
            </a:r>
            <a:r>
              <a:rPr lang="en-US" sz="1800" b="0" i="0" u="none" strike="noStrike" baseline="0" dirty="0">
                <a:solidFill>
                  <a:srgbClr val="000000"/>
                </a:solidFill>
                <a:latin typeface="Calibri" panose="020F0502020204030204" pitchFamily="34" charset="0"/>
              </a:rPr>
              <a:t>].</a:t>
            </a:r>
          </a:p>
          <a:p>
            <a:pPr marL="285750" indent="-285750">
              <a:buFont typeface="Wingdings" panose="05000000000000000000" pitchFamily="2" charset="2"/>
              <a:buChar char="ü"/>
            </a:pPr>
            <a:endParaRPr lang="en-US" dirty="0">
              <a:solidFill>
                <a:srgbClr val="000000"/>
              </a:solidFill>
              <a:latin typeface="Calibri" panose="020F0502020204030204" pitchFamily="34" charset="0"/>
            </a:endParaRPr>
          </a:p>
          <a:p>
            <a:pPr marL="285750" indent="-285750">
              <a:buFont typeface="Wingdings" panose="05000000000000000000" pitchFamily="2" charset="2"/>
              <a:buChar char="ü"/>
            </a:pPr>
            <a:r>
              <a:rPr lang="en-US" dirty="0"/>
              <a:t>Previous studies shows evidences of the relationship between Body-Related Attentional Bias and </a:t>
            </a:r>
            <a:r>
              <a:rPr lang="en-US" b="1" dirty="0"/>
              <a:t>Body Dissatisfaction</a:t>
            </a:r>
            <a:r>
              <a:rPr lang="en-US" dirty="0"/>
              <a:t>: Women who showed higher AB towards unattractive body parts, felt greater body dissatisfaction </a:t>
            </a:r>
            <a:r>
              <a:rPr lang="en-US" dirty="0">
                <a:solidFill>
                  <a:srgbClr val="000000"/>
                </a:solidFill>
                <a:latin typeface="Calibri" panose="020F0502020204030204" pitchFamily="34" charset="0"/>
              </a:rPr>
              <a:t>[</a:t>
            </a:r>
            <a:r>
              <a:rPr lang="en-US" dirty="0">
                <a:solidFill>
                  <a:srgbClr val="0562C1"/>
                </a:solidFill>
                <a:latin typeface="Calibri" panose="020F0502020204030204" pitchFamily="34" charset="0"/>
              </a:rPr>
              <a:t>6,7</a:t>
            </a:r>
            <a:r>
              <a:rPr lang="en-US" dirty="0">
                <a:solidFill>
                  <a:srgbClr val="000000"/>
                </a:solidFill>
                <a:latin typeface="Calibri" panose="020F0502020204030204" pitchFamily="34" charset="0"/>
              </a:rPr>
              <a:t>].</a:t>
            </a:r>
          </a:p>
          <a:p>
            <a:endParaRPr lang="en-US" sz="1800"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ü"/>
            </a:pPr>
            <a:r>
              <a:rPr lang="en-GB" dirty="0">
                <a:latin typeface="Calibri" panose="020F0502020204030204" pitchFamily="34" charset="0"/>
                <a:ea typeface="Calibri" panose="020F0502020204030204" pitchFamily="34" charset="0"/>
                <a:cs typeface="Times New Roman" panose="02020603050405020304" pitchFamily="18" charset="0"/>
              </a:rPr>
              <a:t>AB may be reduced applying </a:t>
            </a:r>
            <a:r>
              <a:rPr lang="en-GB" b="1" dirty="0">
                <a:latin typeface="Calibri" panose="020F0502020204030204" pitchFamily="34" charset="0"/>
                <a:ea typeface="Calibri" panose="020F0502020204030204" pitchFamily="34" charset="0"/>
                <a:cs typeface="Times New Roman" panose="02020603050405020304" pitchFamily="18" charset="0"/>
              </a:rPr>
              <a:t>Attentional Bias Modification Tasks (ABMT)</a:t>
            </a:r>
            <a:r>
              <a:rPr lang="en-GB" dirty="0">
                <a:latin typeface="Calibri" panose="020F0502020204030204" pitchFamily="34" charset="0"/>
                <a:ea typeface="Calibri" panose="020F0502020204030204" pitchFamily="34" charset="0"/>
                <a:cs typeface="Times New Roman" panose="02020603050405020304" pitchFamily="18" charset="0"/>
              </a:rPr>
              <a:t>, inducing the subjects to gaze at all of their body parts in a balanced way </a:t>
            </a:r>
            <a:r>
              <a:rPr lang="en-US" dirty="0">
                <a:solidFill>
                  <a:srgbClr val="000000"/>
                </a:solidFill>
                <a:latin typeface="Calibri" panose="020F0502020204030204" pitchFamily="34" charset="0"/>
              </a:rPr>
              <a:t>[</a:t>
            </a:r>
            <a:r>
              <a:rPr lang="en-US" dirty="0">
                <a:solidFill>
                  <a:srgbClr val="0562C1"/>
                </a:solidFill>
                <a:latin typeface="Calibri" panose="020F0502020204030204" pitchFamily="34" charset="0"/>
              </a:rPr>
              <a:t>6</a:t>
            </a:r>
            <a:r>
              <a:rPr lang="en-US" dirty="0">
                <a:solidFill>
                  <a:srgbClr val="000000"/>
                </a:solidFill>
                <a:latin typeface="Calibri" panose="020F0502020204030204" pitchFamily="34" charset="0"/>
              </a:rPr>
              <a:t>].</a:t>
            </a: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p:txBody>
      </p:sp>
      <p:sp>
        <p:nvSpPr>
          <p:cNvPr id="5" name="TextBox 1">
            <a:extLst>
              <a:ext uri="{FF2B5EF4-FFF2-40B4-BE49-F238E27FC236}">
                <a16:creationId xmlns:a16="http://schemas.microsoft.com/office/drawing/2014/main" id="{BDE25040-A908-42D0-9E6A-7E5017FD82A6}"/>
              </a:ext>
            </a:extLst>
          </p:cNvPr>
          <p:cNvSpPr txBox="1"/>
          <p:nvPr/>
        </p:nvSpPr>
        <p:spPr>
          <a:xfrm>
            <a:off x="3346174" y="827018"/>
            <a:ext cx="2451652" cy="445443"/>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INTRODUCTION</a:t>
            </a:r>
            <a:endParaRPr lang="en-US" sz="32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061883A-BFBE-46AD-A9B7-4C6532BAF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7" name="Imagen 6">
            <a:extLst>
              <a:ext uri="{FF2B5EF4-FFF2-40B4-BE49-F238E27FC236}">
                <a16:creationId xmlns:a16="http://schemas.microsoft.com/office/drawing/2014/main" id="{082190FA-F17B-44CD-BF1F-BA432B6B4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pic>
        <p:nvPicPr>
          <p:cNvPr id="4" name="Imagen 3">
            <a:extLst>
              <a:ext uri="{FF2B5EF4-FFF2-40B4-BE49-F238E27FC236}">
                <a16:creationId xmlns:a16="http://schemas.microsoft.com/office/drawing/2014/main" id="{BCA65E18-FC8E-57A0-00F1-42A00871F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0871" y="3670852"/>
            <a:ext cx="3549797" cy="769306"/>
          </a:xfrm>
          <a:prstGeom prst="rect">
            <a:avLst/>
          </a:prstGeom>
        </p:spPr>
      </p:pic>
      <p:pic>
        <p:nvPicPr>
          <p:cNvPr id="9" name="Imagen 8">
            <a:extLst>
              <a:ext uri="{FF2B5EF4-FFF2-40B4-BE49-F238E27FC236}">
                <a16:creationId xmlns:a16="http://schemas.microsoft.com/office/drawing/2014/main" id="{005EE72C-2681-D6BF-72E5-F2FE9C9C5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1360" y="4638261"/>
            <a:ext cx="2991508" cy="1911241"/>
          </a:xfrm>
          <a:prstGeom prst="rect">
            <a:avLst/>
          </a:prstGeom>
        </p:spPr>
      </p:pic>
    </p:spTree>
    <p:extLst>
      <p:ext uri="{BB962C8B-B14F-4D97-AF65-F5344CB8AC3E}">
        <p14:creationId xmlns:p14="http://schemas.microsoft.com/office/powerpoint/2010/main" val="311942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BA55-8C2F-40F6-9E14-93A8E5A0BED4}"/>
              </a:ext>
            </a:extLst>
          </p:cNvPr>
          <p:cNvSpPr txBox="1"/>
          <p:nvPr/>
        </p:nvSpPr>
        <p:spPr>
          <a:xfrm>
            <a:off x="157293" y="2079409"/>
            <a:ext cx="5640533" cy="4524315"/>
          </a:xfrm>
          <a:prstGeom prst="rect">
            <a:avLst/>
          </a:prstGeom>
          <a:noFill/>
        </p:spPr>
        <p:txBody>
          <a:bodyPr wrap="square" rtlCol="0">
            <a:spAutoFit/>
          </a:bodyPr>
          <a:lstStyle/>
          <a:p>
            <a:pPr marL="285750" indent="-285750">
              <a:buFont typeface="Wingdings" panose="05000000000000000000" pitchFamily="2" charset="2"/>
              <a:buChar char="ü"/>
            </a:pPr>
            <a:r>
              <a:rPr lang="en-US" b="0" i="0" u="none" strike="noStrike" baseline="0" dirty="0">
                <a:solidFill>
                  <a:srgbClr val="000000"/>
                </a:solidFill>
                <a:latin typeface="Calibri" panose="020F0502020204030204" pitchFamily="34" charset="0"/>
              </a:rPr>
              <a:t>On the other side, body exposure therapies efficacy has been improved through the use of </a:t>
            </a:r>
            <a:r>
              <a:rPr lang="en-US" b="1" i="0" u="none" strike="noStrike" baseline="0" dirty="0">
                <a:solidFill>
                  <a:srgbClr val="000000"/>
                </a:solidFill>
                <a:latin typeface="Calibri" panose="020F0502020204030204" pitchFamily="34" charset="0"/>
              </a:rPr>
              <a:t>Virtual Reality (VR)</a:t>
            </a:r>
            <a:r>
              <a:rPr lang="en-US" b="0" i="0" u="none" strike="noStrike" baseline="0" dirty="0">
                <a:solidFill>
                  <a:srgbClr val="000000"/>
                </a:solidFill>
                <a:latin typeface="Calibri" panose="020F0502020204030204" pitchFamily="34" charset="0"/>
              </a:rPr>
              <a:t> as a transformative technology, </a:t>
            </a:r>
            <a:r>
              <a:rPr lang="en-US" dirty="0">
                <a:solidFill>
                  <a:srgbClr val="000000"/>
                </a:solidFill>
                <a:latin typeface="Calibri" panose="020F0502020204030204" pitchFamily="34" charset="0"/>
              </a:rPr>
              <a:t>including</a:t>
            </a:r>
            <a:r>
              <a:rPr lang="en-US" b="0" i="0" u="none" strike="noStrike" baseline="0" dirty="0">
                <a:solidFill>
                  <a:srgbClr val="000000"/>
                </a:solidFill>
                <a:latin typeface="Calibri" panose="020F0502020204030204" pitchFamily="34" charset="0"/>
              </a:rPr>
              <a:t> </a:t>
            </a:r>
            <a:r>
              <a:rPr lang="en-US" b="1" i="0" u="none" strike="noStrike" baseline="0" dirty="0">
                <a:solidFill>
                  <a:srgbClr val="000000"/>
                </a:solidFill>
                <a:latin typeface="Calibri" panose="020F0502020204030204" pitchFamily="34" charset="0"/>
              </a:rPr>
              <a:t>Eye-Tracking (ET)</a:t>
            </a:r>
            <a:r>
              <a:rPr lang="en-US" b="1" i="0" u="none" strike="noStrike"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feature</a:t>
            </a:r>
            <a:r>
              <a:rPr lang="en-US" dirty="0">
                <a:solidFill>
                  <a:srgbClr val="000000"/>
                </a:solidFill>
                <a:latin typeface="Calibri" panose="020F0502020204030204" pitchFamily="34" charset="0"/>
              </a:rPr>
              <a:t>, </a:t>
            </a:r>
            <a:r>
              <a:rPr lang="en-US" b="0" i="0" u="none" strike="noStrike" baseline="0" dirty="0">
                <a:solidFill>
                  <a:srgbClr val="000000"/>
                </a:solidFill>
                <a:latin typeface="Calibri" panose="020F0502020204030204" pitchFamily="34" charset="0"/>
              </a:rPr>
              <a:t>enabling better treatment adherence and acceptance rate compared to in vivo exposure therapies [</a:t>
            </a:r>
            <a:r>
              <a:rPr lang="en-US" b="0" i="0" u="none" strike="noStrike" baseline="0" dirty="0">
                <a:solidFill>
                  <a:schemeClr val="accent1"/>
                </a:solidFill>
                <a:latin typeface="Calibri" panose="020F0502020204030204" pitchFamily="34" charset="0"/>
              </a:rPr>
              <a:t>7,</a:t>
            </a:r>
            <a:r>
              <a:rPr lang="en-US" dirty="0">
                <a:solidFill>
                  <a:srgbClr val="0562C1"/>
                </a:solidFill>
                <a:latin typeface="Calibri" panose="020F0502020204030204" pitchFamily="34" charset="0"/>
              </a:rPr>
              <a:t>8</a:t>
            </a:r>
            <a:r>
              <a:rPr lang="en-US" b="0" i="0" u="none" strike="noStrike" baseline="0" dirty="0">
                <a:solidFill>
                  <a:srgbClr val="000000"/>
                </a:solidFill>
                <a:latin typeface="Calibri" panose="020F0502020204030204" pitchFamily="34" charset="0"/>
              </a:rPr>
              <a:t>]. </a:t>
            </a:r>
          </a:p>
          <a:p>
            <a:endParaRPr lang="en-US" dirty="0">
              <a:solidFill>
                <a:srgbClr val="000000"/>
              </a:solidFill>
              <a:latin typeface="Calibri" panose="020F0502020204030204" pitchFamily="34" charset="0"/>
            </a:endParaRPr>
          </a:p>
          <a:p>
            <a:pPr marL="285750" indent="-285750">
              <a:buFont typeface="Wingdings" panose="05000000000000000000" pitchFamily="2" charset="2"/>
              <a:buChar char="ü"/>
            </a:pPr>
            <a:r>
              <a:rPr lang="en-US" dirty="0"/>
              <a:t>VR allows researchers to create</a:t>
            </a:r>
            <a:r>
              <a:rPr lang="en-US" b="1" dirty="0"/>
              <a:t> real-size 3D simulations of participants’ bodies </a:t>
            </a:r>
            <a:r>
              <a:rPr lang="en-US" dirty="0"/>
              <a:t>with their physical characteristics and place them in </a:t>
            </a:r>
            <a:r>
              <a:rPr lang="en-US" b="1" dirty="0"/>
              <a:t>immersive environments </a:t>
            </a:r>
            <a:r>
              <a:rPr lang="en-US" dirty="0"/>
              <a:t>that reproduce real life situations related to their body image concerns (e.g., a dressing room, a beach or a bathroom, in front of a mirror), thus enhancing the generalization of positive results [</a:t>
            </a:r>
            <a:r>
              <a:rPr lang="en-US" dirty="0">
                <a:solidFill>
                  <a:schemeClr val="accent1"/>
                </a:solidFill>
              </a:rPr>
              <a:t>9,10</a:t>
            </a:r>
            <a:r>
              <a:rPr lang="en-US" dirty="0"/>
              <a:t>].</a:t>
            </a:r>
          </a:p>
          <a:p>
            <a:endParaRPr lang="en-US" dirty="0"/>
          </a:p>
          <a:p>
            <a:endParaRPr lang="en-US" sz="1800" b="0" i="0" u="none" strike="noStrike" baseline="0" dirty="0">
              <a:solidFill>
                <a:srgbClr val="000000"/>
              </a:solidFill>
              <a:latin typeface="Calibri" panose="020F0502020204030204" pitchFamily="34" charset="0"/>
            </a:endParaRPr>
          </a:p>
        </p:txBody>
      </p:sp>
      <p:sp>
        <p:nvSpPr>
          <p:cNvPr id="5" name="TextBox 1">
            <a:extLst>
              <a:ext uri="{FF2B5EF4-FFF2-40B4-BE49-F238E27FC236}">
                <a16:creationId xmlns:a16="http://schemas.microsoft.com/office/drawing/2014/main" id="{BDE25040-A908-42D0-9E6A-7E5017FD82A6}"/>
              </a:ext>
            </a:extLst>
          </p:cNvPr>
          <p:cNvSpPr txBox="1"/>
          <p:nvPr/>
        </p:nvSpPr>
        <p:spPr>
          <a:xfrm>
            <a:off x="3346174" y="827018"/>
            <a:ext cx="2451652" cy="445443"/>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INTRODUCTION</a:t>
            </a:r>
            <a:endParaRPr lang="en-US" sz="32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061883A-BFBE-46AD-A9B7-4C6532BAF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7" name="Imagen 6">
            <a:extLst>
              <a:ext uri="{FF2B5EF4-FFF2-40B4-BE49-F238E27FC236}">
                <a16:creationId xmlns:a16="http://schemas.microsoft.com/office/drawing/2014/main" id="{082190FA-F17B-44CD-BF1F-BA432B6B4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grpSp>
        <p:nvGrpSpPr>
          <p:cNvPr id="13" name="Grupo 12">
            <a:extLst>
              <a:ext uri="{FF2B5EF4-FFF2-40B4-BE49-F238E27FC236}">
                <a16:creationId xmlns:a16="http://schemas.microsoft.com/office/drawing/2014/main" id="{EB73C5E7-7BB7-8642-85A8-A231DE345BCE}"/>
              </a:ext>
            </a:extLst>
          </p:cNvPr>
          <p:cNvGrpSpPr/>
          <p:nvPr/>
        </p:nvGrpSpPr>
        <p:grpSpPr>
          <a:xfrm>
            <a:off x="6533911" y="3261139"/>
            <a:ext cx="2139935" cy="3535873"/>
            <a:chOff x="6533911" y="3261139"/>
            <a:chExt cx="2139935" cy="3535873"/>
          </a:xfrm>
        </p:grpSpPr>
        <p:pic>
          <p:nvPicPr>
            <p:cNvPr id="11" name="Imagen 10">
              <a:extLst>
                <a:ext uri="{FF2B5EF4-FFF2-40B4-BE49-F238E27FC236}">
                  <a16:creationId xmlns:a16="http://schemas.microsoft.com/office/drawing/2014/main" id="{2932F44B-FDC2-FD54-346B-768658B532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504632" y="3535951"/>
              <a:ext cx="2198491" cy="1648868"/>
            </a:xfrm>
            <a:prstGeom prst="rect">
              <a:avLst/>
            </a:prstGeom>
          </p:spPr>
        </p:pic>
        <p:pic>
          <p:nvPicPr>
            <p:cNvPr id="12" name="Imagen 11">
              <a:extLst>
                <a:ext uri="{FF2B5EF4-FFF2-40B4-BE49-F238E27FC236}">
                  <a16:creationId xmlns:a16="http://schemas.microsoft.com/office/drawing/2014/main" id="{893AD3AD-5245-59AF-A749-DE914ED320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741" t="36248" r="-99" b="-1"/>
            <a:stretch/>
          </p:blipFill>
          <p:spPr>
            <a:xfrm>
              <a:off x="6533911" y="5523730"/>
              <a:ext cx="2139935" cy="1273282"/>
            </a:xfrm>
            <a:prstGeom prst="rect">
              <a:avLst/>
            </a:prstGeom>
          </p:spPr>
        </p:pic>
      </p:grpSp>
    </p:spTree>
    <p:extLst>
      <p:ext uri="{BB962C8B-B14F-4D97-AF65-F5344CB8AC3E}">
        <p14:creationId xmlns:p14="http://schemas.microsoft.com/office/powerpoint/2010/main" val="28330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BDE25040-A908-42D0-9E6A-7E5017FD82A6}"/>
              </a:ext>
            </a:extLst>
          </p:cNvPr>
          <p:cNvSpPr txBox="1"/>
          <p:nvPr/>
        </p:nvSpPr>
        <p:spPr>
          <a:xfrm>
            <a:off x="3346174" y="827018"/>
            <a:ext cx="2451652" cy="445443"/>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INTRODUCTION</a:t>
            </a:r>
            <a:endParaRPr lang="en-US" sz="32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061883A-BFBE-46AD-A9B7-4C6532BAF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7" name="Imagen 6">
            <a:extLst>
              <a:ext uri="{FF2B5EF4-FFF2-40B4-BE49-F238E27FC236}">
                <a16:creationId xmlns:a16="http://schemas.microsoft.com/office/drawing/2014/main" id="{082190FA-F17B-44CD-BF1F-BA432B6B4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sp>
        <p:nvSpPr>
          <p:cNvPr id="8" name="TextBox 1">
            <a:extLst>
              <a:ext uri="{FF2B5EF4-FFF2-40B4-BE49-F238E27FC236}">
                <a16:creationId xmlns:a16="http://schemas.microsoft.com/office/drawing/2014/main" id="{B084FD57-E6FB-8ACA-A4BF-141600028B64}"/>
              </a:ext>
            </a:extLst>
          </p:cNvPr>
          <p:cNvSpPr txBox="1"/>
          <p:nvPr/>
        </p:nvSpPr>
        <p:spPr>
          <a:xfrm>
            <a:off x="361232" y="4960042"/>
            <a:ext cx="5612296" cy="1200329"/>
          </a:xfrm>
          <a:prstGeom prst="rect">
            <a:avLst/>
          </a:prstGeom>
          <a:noFill/>
          <a:ln>
            <a:solidFill>
              <a:schemeClr val="tx1"/>
            </a:solidFill>
          </a:ln>
        </p:spPr>
        <p:txBody>
          <a:bodyPr wrap="square" rtlCol="0">
            <a:spAutoFit/>
          </a:bodyPr>
          <a:lstStyle/>
          <a:p>
            <a:pPr algn="ctr"/>
            <a:r>
              <a:rPr lang="en-US" b="1" dirty="0">
                <a:solidFill>
                  <a:schemeClr val="accent1"/>
                </a:solidFill>
                <a:latin typeface="Calibri" panose="020F0502020204030204" pitchFamily="34" charset="0"/>
              </a:rPr>
              <a:t>Main objective of this study</a:t>
            </a:r>
            <a:endParaRPr lang="en-US" dirty="0">
              <a:solidFill>
                <a:schemeClr val="accent1"/>
              </a:solidFill>
              <a:latin typeface="Calibri" panose="020F0502020204030204" pitchFamily="34" charset="0"/>
            </a:endParaRPr>
          </a:p>
          <a:p>
            <a:pPr algn="ctr"/>
            <a:r>
              <a:rPr lang="en-US" sz="1800" i="0" u="none" strike="noStrike" baseline="0" dirty="0">
                <a:solidFill>
                  <a:schemeClr val="accent1"/>
                </a:solidFill>
                <a:latin typeface="Calibri" panose="020F0502020204030204" pitchFamily="34" charset="0"/>
              </a:rPr>
              <a:t>This study aims to provide initial evidences of the efficacy </a:t>
            </a:r>
          </a:p>
          <a:p>
            <a:pPr algn="ctr"/>
            <a:r>
              <a:rPr lang="en-US" sz="1800" i="0" u="none" strike="noStrike" baseline="0" dirty="0">
                <a:solidFill>
                  <a:schemeClr val="accent1"/>
                </a:solidFill>
                <a:latin typeface="Calibri" panose="020F0502020204030204" pitchFamily="34" charset="0"/>
              </a:rPr>
              <a:t>of a VR-based </a:t>
            </a:r>
            <a:r>
              <a:rPr lang="en-US" dirty="0">
                <a:solidFill>
                  <a:schemeClr val="accent1"/>
                </a:solidFill>
                <a:latin typeface="Calibri" panose="020F0502020204030204" pitchFamily="34" charset="0"/>
              </a:rPr>
              <a:t>A</a:t>
            </a:r>
            <a:r>
              <a:rPr lang="en-US" sz="1800" i="0" u="none" strike="noStrike" baseline="0" dirty="0">
                <a:solidFill>
                  <a:schemeClr val="accent1"/>
                </a:solidFill>
                <a:latin typeface="Calibri" panose="020F0502020204030204" pitchFamily="34" charset="0"/>
              </a:rPr>
              <a:t>ttentional </a:t>
            </a:r>
            <a:r>
              <a:rPr lang="en-US" dirty="0">
                <a:solidFill>
                  <a:schemeClr val="accent1"/>
                </a:solidFill>
                <a:latin typeface="Calibri" panose="020F0502020204030204" pitchFamily="34" charset="0"/>
              </a:rPr>
              <a:t>B</a:t>
            </a:r>
            <a:r>
              <a:rPr lang="en-US" sz="1800" i="0" u="none" strike="noStrike" baseline="0" dirty="0">
                <a:solidFill>
                  <a:schemeClr val="accent1"/>
                </a:solidFill>
                <a:latin typeface="Calibri" panose="020F0502020204030204" pitchFamily="34" charset="0"/>
              </a:rPr>
              <a:t>ias </a:t>
            </a:r>
            <a:r>
              <a:rPr lang="en-US" dirty="0">
                <a:solidFill>
                  <a:schemeClr val="accent1"/>
                </a:solidFill>
                <a:latin typeface="Calibri" panose="020F0502020204030204" pitchFamily="34" charset="0"/>
              </a:rPr>
              <a:t>M</a:t>
            </a:r>
            <a:r>
              <a:rPr lang="en-US" sz="1800" i="0" u="none" strike="noStrike" baseline="0" dirty="0">
                <a:solidFill>
                  <a:schemeClr val="accent1"/>
                </a:solidFill>
                <a:latin typeface="Calibri" panose="020F0502020204030204" pitchFamily="34" charset="0"/>
              </a:rPr>
              <a:t>odification </a:t>
            </a:r>
            <a:r>
              <a:rPr lang="en-US" dirty="0">
                <a:solidFill>
                  <a:schemeClr val="accent1"/>
                </a:solidFill>
                <a:latin typeface="Calibri" panose="020F0502020204030204" pitchFamily="34" charset="0"/>
              </a:rPr>
              <a:t>T</a:t>
            </a:r>
            <a:r>
              <a:rPr lang="en-US" sz="1800" i="0" u="none" strike="noStrike" baseline="0" dirty="0">
                <a:solidFill>
                  <a:schemeClr val="accent1"/>
                </a:solidFill>
                <a:latin typeface="Calibri" panose="020F0502020204030204" pitchFamily="34" charset="0"/>
              </a:rPr>
              <a:t>ask (ABMT) </a:t>
            </a:r>
          </a:p>
          <a:p>
            <a:pPr algn="ctr"/>
            <a:r>
              <a:rPr lang="en-US" sz="1800" i="0" u="none" strike="noStrike" baseline="0" dirty="0">
                <a:solidFill>
                  <a:schemeClr val="accent1"/>
                </a:solidFill>
                <a:latin typeface="Calibri" panose="020F0502020204030204" pitchFamily="34" charset="0"/>
              </a:rPr>
              <a:t>for reducing FGW and Body </a:t>
            </a:r>
            <a:r>
              <a:rPr lang="en-US" dirty="0">
                <a:solidFill>
                  <a:schemeClr val="accent1"/>
                </a:solidFill>
                <a:latin typeface="Calibri" panose="020F0502020204030204" pitchFamily="34" charset="0"/>
              </a:rPr>
              <a:t>A</a:t>
            </a:r>
            <a:r>
              <a:rPr lang="en-US" sz="1800" i="0" u="none" strike="noStrike" baseline="0" dirty="0">
                <a:solidFill>
                  <a:schemeClr val="accent1"/>
                </a:solidFill>
                <a:latin typeface="Calibri" panose="020F0502020204030204" pitchFamily="34" charset="0"/>
              </a:rPr>
              <a:t>nxiety. </a:t>
            </a:r>
            <a:endParaRPr lang="en-GB" sz="2400" dirty="0">
              <a:solidFill>
                <a:schemeClr val="accent1"/>
              </a:solidFill>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EB73C5E7-7BB7-8642-85A8-A231DE345BCE}"/>
              </a:ext>
            </a:extLst>
          </p:cNvPr>
          <p:cNvGrpSpPr/>
          <p:nvPr/>
        </p:nvGrpSpPr>
        <p:grpSpPr>
          <a:xfrm>
            <a:off x="6533911" y="3261139"/>
            <a:ext cx="2139935" cy="3535873"/>
            <a:chOff x="6533911" y="3261139"/>
            <a:chExt cx="2139935" cy="3535873"/>
          </a:xfrm>
        </p:grpSpPr>
        <p:pic>
          <p:nvPicPr>
            <p:cNvPr id="11" name="Imagen 10">
              <a:extLst>
                <a:ext uri="{FF2B5EF4-FFF2-40B4-BE49-F238E27FC236}">
                  <a16:creationId xmlns:a16="http://schemas.microsoft.com/office/drawing/2014/main" id="{2932F44B-FDC2-FD54-346B-768658B532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504632" y="3535951"/>
              <a:ext cx="2198491" cy="1648868"/>
            </a:xfrm>
            <a:prstGeom prst="rect">
              <a:avLst/>
            </a:prstGeom>
          </p:spPr>
        </p:pic>
        <p:pic>
          <p:nvPicPr>
            <p:cNvPr id="12" name="Imagen 11">
              <a:extLst>
                <a:ext uri="{FF2B5EF4-FFF2-40B4-BE49-F238E27FC236}">
                  <a16:creationId xmlns:a16="http://schemas.microsoft.com/office/drawing/2014/main" id="{893AD3AD-5245-59AF-A749-DE914ED320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741" t="36248" r="-99" b="-1"/>
            <a:stretch/>
          </p:blipFill>
          <p:spPr>
            <a:xfrm>
              <a:off x="6533911" y="5523730"/>
              <a:ext cx="2139935" cy="1273282"/>
            </a:xfrm>
            <a:prstGeom prst="rect">
              <a:avLst/>
            </a:prstGeom>
          </p:spPr>
        </p:pic>
      </p:grpSp>
      <p:sp>
        <p:nvSpPr>
          <p:cNvPr id="14" name="TextBox 1">
            <a:extLst>
              <a:ext uri="{FF2B5EF4-FFF2-40B4-BE49-F238E27FC236}">
                <a16:creationId xmlns:a16="http://schemas.microsoft.com/office/drawing/2014/main" id="{F198DD01-9034-69AD-B5E6-7E42317B35C2}"/>
              </a:ext>
            </a:extLst>
          </p:cNvPr>
          <p:cNvSpPr txBox="1"/>
          <p:nvPr/>
        </p:nvSpPr>
        <p:spPr>
          <a:xfrm>
            <a:off x="157293" y="2006383"/>
            <a:ext cx="5501385" cy="2585323"/>
          </a:xfrm>
          <a:prstGeom prst="rect">
            <a:avLst/>
          </a:prstGeom>
          <a:noFill/>
        </p:spPr>
        <p:txBody>
          <a:bodyPr wrap="square" rtlCol="0">
            <a:spAutoFit/>
          </a:bodyPr>
          <a:lstStyle/>
          <a:p>
            <a:pPr marL="285750" indent="-285750">
              <a:buFont typeface="Wingdings" panose="05000000000000000000" pitchFamily="2" charset="2"/>
              <a:buChar char="ü"/>
            </a:pPr>
            <a:r>
              <a:rPr lang="en-US" dirty="0"/>
              <a:t>Our research unit at University of Barcelona has been the first to investigate how VR technology might improve research and clinical practice in AN by </a:t>
            </a:r>
            <a:r>
              <a:rPr lang="en-US" b="1" dirty="0"/>
              <a:t>providing new tools to help patients confront their core fears </a:t>
            </a:r>
            <a:r>
              <a:rPr lang="en-US" dirty="0"/>
              <a:t>(i.e., food- or weight-related cues) </a:t>
            </a:r>
            <a:r>
              <a:rPr lang="en-US" b="1" dirty="0"/>
              <a:t>and improve their emotional, cognitive, and behavioral responses to their body image </a:t>
            </a:r>
            <a:r>
              <a:rPr lang="en-US" dirty="0"/>
              <a:t>[</a:t>
            </a:r>
            <a:r>
              <a:rPr lang="en-US" dirty="0">
                <a:solidFill>
                  <a:schemeClr val="accent1"/>
                </a:solidFill>
              </a:rPr>
              <a:t>9,10,11</a:t>
            </a:r>
            <a:r>
              <a:rPr lang="en-US" dirty="0"/>
              <a:t>].</a:t>
            </a:r>
          </a:p>
          <a:p>
            <a:endParaRPr lang="en-US" dirty="0"/>
          </a:p>
          <a:p>
            <a:endParaRPr lang="en-US" sz="1800" b="0" i="0" u="none" strike="noStrike" baseline="0" dirty="0">
              <a:solidFill>
                <a:srgbClr val="000000"/>
              </a:solidFill>
              <a:latin typeface="Calibri" panose="020F0502020204030204" pitchFamily="34" charset="0"/>
            </a:endParaRPr>
          </a:p>
        </p:txBody>
      </p:sp>
      <p:sp>
        <p:nvSpPr>
          <p:cNvPr id="4" name="Flecha: hacia abajo 3">
            <a:extLst>
              <a:ext uri="{FF2B5EF4-FFF2-40B4-BE49-F238E27FC236}">
                <a16:creationId xmlns:a16="http://schemas.microsoft.com/office/drawing/2014/main" id="{C33097D4-8CC2-70CA-8DCA-8AC1FF057954}"/>
              </a:ext>
            </a:extLst>
          </p:cNvPr>
          <p:cNvSpPr/>
          <p:nvPr/>
        </p:nvSpPr>
        <p:spPr>
          <a:xfrm>
            <a:off x="2902226" y="4306957"/>
            <a:ext cx="238539" cy="401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9811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uiExpand="1"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BDE25040-A908-42D0-9E6A-7E5017FD82A6}"/>
              </a:ext>
            </a:extLst>
          </p:cNvPr>
          <p:cNvSpPr txBox="1"/>
          <p:nvPr/>
        </p:nvSpPr>
        <p:spPr>
          <a:xfrm>
            <a:off x="3346174" y="663562"/>
            <a:ext cx="2451652" cy="791692"/>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MATERIALS AND METHODS</a:t>
            </a:r>
            <a:endParaRPr lang="en-US" sz="32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061883A-BFBE-46AD-A9B7-4C6532BAF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7" name="Imagen 6">
            <a:extLst>
              <a:ext uri="{FF2B5EF4-FFF2-40B4-BE49-F238E27FC236}">
                <a16:creationId xmlns:a16="http://schemas.microsoft.com/office/drawing/2014/main" id="{082190FA-F17B-44CD-BF1F-BA432B6B4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sp>
        <p:nvSpPr>
          <p:cNvPr id="8" name="TextBox 1">
            <a:extLst>
              <a:ext uri="{FF2B5EF4-FFF2-40B4-BE49-F238E27FC236}">
                <a16:creationId xmlns:a16="http://schemas.microsoft.com/office/drawing/2014/main" id="{48ED3B47-5644-D46A-CCA7-51070FD92BA4}"/>
              </a:ext>
            </a:extLst>
          </p:cNvPr>
          <p:cNvSpPr txBox="1"/>
          <p:nvPr/>
        </p:nvSpPr>
        <p:spPr>
          <a:xfrm>
            <a:off x="372295" y="1959975"/>
            <a:ext cx="5776713" cy="2108269"/>
          </a:xfrm>
          <a:prstGeom prst="rect">
            <a:avLst/>
          </a:prstGeom>
          <a:noFill/>
        </p:spPr>
        <p:txBody>
          <a:bodyPr wrap="square" rtlCol="0">
            <a:spAutoFit/>
          </a:bodyPr>
          <a:lstStyle/>
          <a:p>
            <a:r>
              <a:rPr lang="en-US" sz="1800" b="1" dirty="0">
                <a:effectLst/>
                <a:ea typeface="Calibri" panose="020F0502020204030204" pitchFamily="34" charset="0"/>
                <a:cs typeface="Times New Roman" panose="02020603050405020304" pitchFamily="18" charset="0"/>
              </a:rPr>
              <a:t>73 female college students </a:t>
            </a:r>
            <a:r>
              <a:rPr lang="en-US" dirty="0">
                <a:ea typeface="Calibri" panose="020F0502020204030204" pitchFamily="34" charset="0"/>
                <a:cs typeface="Times New Roman" panose="02020603050405020304" pitchFamily="18" charset="0"/>
              </a:rPr>
              <a:t>(mean age = 23.08,  SD = 2.54 and mean BMI = 21.65 kg/m</a:t>
            </a:r>
            <a:r>
              <a:rPr lang="en-US" baseline="30000" dirty="0">
                <a:ea typeface="Calibri" panose="020F0502020204030204" pitchFamily="34" charset="0"/>
                <a:cs typeface="Times New Roman" panose="02020603050405020304" pitchFamily="18" charset="0"/>
              </a:rPr>
              <a:t>2</a:t>
            </a:r>
            <a:r>
              <a:rPr lang="en-US" dirty="0">
                <a:ea typeface="Calibri" panose="020F0502020204030204" pitchFamily="34" charset="0"/>
                <a:cs typeface="Times New Roman" panose="02020603050405020304" pitchFamily="18" charset="0"/>
              </a:rPr>
              <a:t>, SD = 2.86)</a:t>
            </a:r>
            <a:r>
              <a:rPr lang="en-US" sz="1800" b="1"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participated in the study, </a:t>
            </a:r>
            <a:r>
              <a:rPr lang="en-US" sz="1800" b="0" i="0" u="none" strike="noStrike" baseline="0" dirty="0"/>
              <a:t>recruited</a:t>
            </a:r>
            <a:r>
              <a:rPr lang="en-US" dirty="0"/>
              <a:t> </a:t>
            </a:r>
            <a:r>
              <a:rPr lang="en-US" sz="1800" b="0" i="0" u="none" strike="noStrike" baseline="0" dirty="0"/>
              <a:t>through campus flyers and advertisements in social network groups.</a:t>
            </a:r>
            <a:r>
              <a:rPr lang="en-US" dirty="0">
                <a:cs typeface="Times New Roman" panose="02020603050405020304" pitchFamily="18" charset="0"/>
              </a:rPr>
              <a:t> </a:t>
            </a:r>
          </a:p>
          <a:p>
            <a:pPr algn="l">
              <a:spcAft>
                <a:spcPts val="600"/>
              </a:spcAft>
            </a:pPr>
            <a:r>
              <a:rPr lang="en-US" sz="1800" b="0" i="0" u="none" strike="noStrike" baseline="0" dirty="0"/>
              <a:t>The </a:t>
            </a:r>
            <a:r>
              <a:rPr lang="en-US" sz="1800" b="1" i="0" u="none" strike="noStrike" baseline="0" dirty="0"/>
              <a:t>exclusion criteria </a:t>
            </a:r>
            <a:r>
              <a:rPr lang="en-US" sz="1800" b="0" i="0" u="none" strike="noStrike" baseline="0" dirty="0"/>
              <a:t>were a self-reported </a:t>
            </a:r>
            <a:r>
              <a:rPr lang="en-US" sz="1800" b="0" i="0" u="none" strike="noStrike" baseline="0" dirty="0">
                <a:cs typeface="Arial" panose="020B0604020202020204" pitchFamily="34" charset="0"/>
              </a:rPr>
              <a:t>diagnosis</a:t>
            </a:r>
            <a:r>
              <a:rPr lang="en-US" sz="1800" b="0" i="0" u="none" strike="noStrike" baseline="0" dirty="0"/>
              <a:t> of a current ED or current severe mental disorder diagnosis (e.g., schizophrenia or bipolar disorder).</a:t>
            </a:r>
            <a:r>
              <a:rPr lang="en-US" sz="1800" dirty="0">
                <a:effectLst/>
                <a:ea typeface="Calibri" panose="020F0502020204030204" pitchFamily="34" charset="0"/>
                <a:cs typeface="Times New Roman" panose="02020603050405020304" pitchFamily="18" charset="0"/>
              </a:rPr>
              <a:t> </a:t>
            </a:r>
            <a:endParaRPr lang="en-US" sz="2400" dirty="0">
              <a:cs typeface="Arial" panose="020B0604020202020204" pitchFamily="34" charset="0"/>
            </a:endParaRPr>
          </a:p>
        </p:txBody>
      </p:sp>
      <p:sp>
        <p:nvSpPr>
          <p:cNvPr id="10" name="TextBox 1">
            <a:extLst>
              <a:ext uri="{FF2B5EF4-FFF2-40B4-BE49-F238E27FC236}">
                <a16:creationId xmlns:a16="http://schemas.microsoft.com/office/drawing/2014/main" id="{8BC72E2D-5525-38F4-65BE-C5E94193F02D}"/>
              </a:ext>
            </a:extLst>
          </p:cNvPr>
          <p:cNvSpPr txBox="1"/>
          <p:nvPr/>
        </p:nvSpPr>
        <p:spPr>
          <a:xfrm>
            <a:off x="185530" y="1541557"/>
            <a:ext cx="7315200" cy="411138"/>
          </a:xfrm>
          <a:prstGeom prst="rect">
            <a:avLst/>
          </a:prstGeom>
          <a:noFill/>
        </p:spPr>
        <p:txBody>
          <a:bodyPr wrap="square" rtlCol="0">
            <a:spAutoFit/>
          </a:bodyPr>
          <a:lstStyle/>
          <a:p>
            <a:pPr>
              <a:lnSpc>
                <a:spcPts val="2700"/>
              </a:lnSpc>
              <a:spcAft>
                <a:spcPts val="1800"/>
              </a:spcAft>
            </a:pP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Participants</a:t>
            </a:r>
            <a:endParaRPr lang="en-US" sz="2400" b="1" u="sng" dirty="0">
              <a:latin typeface="Arial" panose="020B0604020202020204" pitchFamily="34" charset="0"/>
              <a:cs typeface="Arial" panose="020B0604020202020204" pitchFamily="34" charset="0"/>
            </a:endParaRPr>
          </a:p>
        </p:txBody>
      </p:sp>
      <p:sp>
        <p:nvSpPr>
          <p:cNvPr id="11" name="TextBox 1">
            <a:extLst>
              <a:ext uri="{FF2B5EF4-FFF2-40B4-BE49-F238E27FC236}">
                <a16:creationId xmlns:a16="http://schemas.microsoft.com/office/drawing/2014/main" id="{C95E1968-53C3-DD3B-BE87-BF14287897C1}"/>
              </a:ext>
            </a:extLst>
          </p:cNvPr>
          <p:cNvSpPr txBox="1"/>
          <p:nvPr/>
        </p:nvSpPr>
        <p:spPr>
          <a:xfrm>
            <a:off x="185530" y="4405517"/>
            <a:ext cx="8627698" cy="2539157"/>
          </a:xfrm>
          <a:prstGeom prst="rect">
            <a:avLst/>
          </a:prstGeom>
          <a:noFill/>
        </p:spPr>
        <p:txBody>
          <a:bodyPr wrap="square" rtlCol="0">
            <a:spAutoFit/>
          </a:bodyPr>
          <a:lstStyle/>
          <a:p>
            <a:pPr marL="285750" indent="-285750">
              <a:spcAft>
                <a:spcPts val="600"/>
              </a:spcAft>
              <a:buFontTx/>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Fear of Gaining Weight (FGW)</a:t>
            </a:r>
            <a:r>
              <a:rPr lang="en-GB" sz="1800" dirty="0">
                <a:effectLst/>
                <a:latin typeface="Calibri" panose="020F0502020204030204" pitchFamily="34" charset="0"/>
                <a:ea typeface="Calibri" panose="020F0502020204030204" pitchFamily="34" charset="0"/>
                <a:cs typeface="Times New Roman" panose="02020603050405020304" pitchFamily="18" charset="0"/>
              </a:rPr>
              <a:t> was assessed through Visual Analog Scale from 0 to 100, answering the question: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On a scale of 0 to 100, indicate to what extent you would be afraid of gaining weight right now, being 0 "not at all" and 100 "very much“”,</a:t>
            </a:r>
            <a:r>
              <a:rPr lang="en-US" sz="1800" dirty="0">
                <a:effectLst/>
                <a:latin typeface="Calibri" panose="020F0502020204030204" pitchFamily="34" charset="0"/>
                <a:ea typeface="Calibri" panose="020F0502020204030204" pitchFamily="34" charset="0"/>
                <a:cs typeface="Times New Roman" panose="02020603050405020304" pitchFamily="18" charset="0"/>
              </a:rPr>
              <a:t> before and after the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Attentional Bias Modification Task (ABMT)</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600"/>
              </a:spcAft>
              <a:buFontTx/>
              <a:buChar char="-"/>
            </a:pPr>
            <a:r>
              <a:rPr lang="en-GB" b="1" dirty="0">
                <a:latin typeface="Calibri" panose="020F0502020204030204" pitchFamily="34" charset="0"/>
                <a:ea typeface="Calibri" panose="020F0502020204030204" pitchFamily="34" charset="0"/>
                <a:cs typeface="Times New Roman" panose="02020603050405020304" pitchFamily="18" charset="0"/>
              </a:rPr>
              <a:t>B</a:t>
            </a:r>
            <a:r>
              <a:rPr lang="en-GB" sz="1800" b="1" dirty="0">
                <a:effectLst/>
                <a:latin typeface="Calibri" panose="020F0502020204030204" pitchFamily="34" charset="0"/>
                <a:ea typeface="Calibri" panose="020F0502020204030204" pitchFamily="34" charset="0"/>
                <a:cs typeface="Times New Roman" panose="02020603050405020304" pitchFamily="18" charset="0"/>
              </a:rPr>
              <a:t>ody Anxiety </a:t>
            </a:r>
            <a:r>
              <a:rPr lang="en-GB" sz="1800" dirty="0">
                <a:effectLst/>
                <a:latin typeface="Calibri" panose="020F0502020204030204" pitchFamily="34" charset="0"/>
                <a:ea typeface="Calibri" panose="020F0502020204030204" pitchFamily="34" charset="0"/>
                <a:cs typeface="Times New Roman" panose="02020603050405020304" pitchFamily="18" charset="0"/>
              </a:rPr>
              <a:t>was assessed through the weight scale of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PASTAS</a:t>
            </a:r>
            <a:r>
              <a:rPr lang="en-GB" sz="1800" dirty="0">
                <a:effectLst/>
                <a:latin typeface="Calibri" panose="020F0502020204030204" pitchFamily="34" charset="0"/>
                <a:ea typeface="Calibri" panose="020F0502020204030204" pitchFamily="34" charset="0"/>
                <a:cs typeface="Times New Roman" panose="02020603050405020304" pitchFamily="18" charset="0"/>
              </a:rPr>
              <a:t> self-reported questionnaire (8 items), before and after the Attentional Bias Modification Task (ABMT). </a:t>
            </a:r>
          </a:p>
          <a:p>
            <a:pPr marL="285750" indent="-285750">
              <a:spcAft>
                <a:spcPts val="1800"/>
              </a:spcAft>
              <a:buFontTx/>
              <a:buChar char="-"/>
            </a:pPr>
            <a:r>
              <a:rPr lang="en-GB" b="1" dirty="0">
                <a:latin typeface="Calibri" panose="020F0502020204030204" pitchFamily="34" charset="0"/>
                <a:ea typeface="Calibri" panose="020F0502020204030204" pitchFamily="34" charset="0"/>
                <a:cs typeface="Times New Roman" panose="02020603050405020304" pitchFamily="18" charset="0"/>
              </a:rPr>
              <a:t>Body-Related Attentional Bias (AB-CFT)</a:t>
            </a:r>
            <a:r>
              <a:rPr lang="en-GB" dirty="0">
                <a:latin typeface="Calibri" panose="020F0502020204030204" pitchFamily="34" charset="0"/>
                <a:ea typeface="Calibri" panose="020F0502020204030204" pitchFamily="34" charset="0"/>
                <a:cs typeface="Times New Roman" panose="02020603050405020304" pitchFamily="18" charset="0"/>
              </a:rPr>
              <a:t> was assessed through </a:t>
            </a:r>
            <a:r>
              <a:rPr lang="en-GB" b="1" dirty="0">
                <a:latin typeface="Calibri" panose="020F0502020204030204" pitchFamily="34" charset="0"/>
                <a:ea typeface="Calibri" panose="020F0502020204030204" pitchFamily="34" charset="0"/>
                <a:cs typeface="Times New Roman" panose="02020603050405020304" pitchFamily="18" charset="0"/>
              </a:rPr>
              <a:t>VR-based procedure</a:t>
            </a:r>
            <a:r>
              <a:rPr lang="en-GB" dirty="0">
                <a:latin typeface="Calibri" panose="020F0502020204030204" pitchFamily="34" charset="0"/>
                <a:ea typeface="Calibri" panose="020F0502020204030204" pitchFamily="34" charset="0"/>
                <a:cs typeface="Times New Roman" panose="02020603050405020304" pitchFamily="18" charset="0"/>
              </a:rPr>
              <a:t>, using Eye-Tracking feature, described hereafter.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
            <a:extLst>
              <a:ext uri="{FF2B5EF4-FFF2-40B4-BE49-F238E27FC236}">
                <a16:creationId xmlns:a16="http://schemas.microsoft.com/office/drawing/2014/main" id="{1D97EB21-C799-0D48-9902-94F63B74BBAD}"/>
              </a:ext>
            </a:extLst>
          </p:cNvPr>
          <p:cNvSpPr txBox="1"/>
          <p:nvPr/>
        </p:nvSpPr>
        <p:spPr>
          <a:xfrm>
            <a:off x="185530" y="3994379"/>
            <a:ext cx="7315200" cy="411138"/>
          </a:xfrm>
          <a:prstGeom prst="rect">
            <a:avLst/>
          </a:prstGeom>
          <a:noFill/>
        </p:spPr>
        <p:txBody>
          <a:bodyPr wrap="square" rtlCol="0">
            <a:spAutoFit/>
          </a:bodyPr>
          <a:lstStyle/>
          <a:p>
            <a:pPr>
              <a:lnSpc>
                <a:spcPts val="2700"/>
              </a:lnSpc>
              <a:spcAft>
                <a:spcPts val="1800"/>
              </a:spcAft>
            </a:pP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Measures</a:t>
            </a:r>
            <a:endParaRPr 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647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BDE25040-A908-42D0-9E6A-7E5017FD82A6}"/>
              </a:ext>
            </a:extLst>
          </p:cNvPr>
          <p:cNvSpPr txBox="1"/>
          <p:nvPr/>
        </p:nvSpPr>
        <p:spPr>
          <a:xfrm>
            <a:off x="3346174" y="663562"/>
            <a:ext cx="2451652" cy="791692"/>
          </a:xfrm>
          <a:prstGeom prst="rect">
            <a:avLst/>
          </a:prstGeom>
          <a:noFill/>
        </p:spPr>
        <p:txBody>
          <a:bodyPr wrap="square" rtlCol="0">
            <a:spAutoFit/>
          </a:bodyPr>
          <a:lstStyle/>
          <a:p>
            <a:pPr algn="ctr">
              <a:lnSpc>
                <a:spcPts val="2700"/>
              </a:lnSpc>
              <a:spcAft>
                <a:spcPts val="1800"/>
              </a:spcAft>
            </a:pPr>
            <a:r>
              <a:rPr lang="en-US" sz="3200" b="1" baseline="30000" dirty="0">
                <a:latin typeface="Arial" panose="020B0604020202020204" pitchFamily="34" charset="0"/>
                <a:cs typeface="Arial" panose="020B0604020202020204" pitchFamily="34" charset="0"/>
              </a:rPr>
              <a:t>MATERIALS AND METHODS</a:t>
            </a:r>
            <a:endParaRPr lang="en-US" sz="32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4061883A-BFBE-46AD-A9B7-4C6532BAF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30" y="198782"/>
            <a:ext cx="2233728" cy="1256472"/>
          </a:xfrm>
          <a:prstGeom prst="rect">
            <a:avLst/>
          </a:prstGeom>
        </p:spPr>
      </p:pic>
      <p:pic>
        <p:nvPicPr>
          <p:cNvPr id="7" name="Imagen 6">
            <a:extLst>
              <a:ext uri="{FF2B5EF4-FFF2-40B4-BE49-F238E27FC236}">
                <a16:creationId xmlns:a16="http://schemas.microsoft.com/office/drawing/2014/main" id="{082190FA-F17B-44CD-BF1F-BA432B6B4F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88"/>
          <a:stretch/>
        </p:blipFill>
        <p:spPr>
          <a:xfrm>
            <a:off x="6249290" y="198782"/>
            <a:ext cx="2709180" cy="1548319"/>
          </a:xfrm>
          <a:prstGeom prst="rect">
            <a:avLst/>
          </a:prstGeom>
        </p:spPr>
      </p:pic>
      <p:sp>
        <p:nvSpPr>
          <p:cNvPr id="8" name="TextBox 1">
            <a:extLst>
              <a:ext uri="{FF2B5EF4-FFF2-40B4-BE49-F238E27FC236}">
                <a16:creationId xmlns:a16="http://schemas.microsoft.com/office/drawing/2014/main" id="{D7B3D30B-B7E9-54A8-6E4F-077FEF92256F}"/>
              </a:ext>
            </a:extLst>
          </p:cNvPr>
          <p:cNvSpPr txBox="1"/>
          <p:nvPr/>
        </p:nvSpPr>
        <p:spPr>
          <a:xfrm>
            <a:off x="185530" y="2587206"/>
            <a:ext cx="5751444" cy="923330"/>
          </a:xfrm>
          <a:prstGeom prst="rect">
            <a:avLst/>
          </a:prstGeom>
          <a:noFill/>
        </p:spPr>
        <p:txBody>
          <a:bodyPr wrap="square" rtlCol="0">
            <a:spAutoFit/>
          </a:bodyPr>
          <a:lstStyle/>
          <a:p>
            <a:pPr marL="285750" indent="-285750">
              <a:spcAft>
                <a:spcPts val="1800"/>
              </a:spcAft>
              <a:buFontTx/>
              <a:buChar char="-"/>
            </a:pPr>
            <a:r>
              <a:rPr lang="en-US" dirty="0">
                <a:latin typeface="Calibri" panose="020F0502020204030204" pitchFamily="34" charset="0"/>
                <a:ea typeface="Calibri" panose="020F0502020204030204" pitchFamily="34" charset="0"/>
                <a:cs typeface="Times New Roman" panose="02020603050405020304" pitchFamily="18" charset="0"/>
              </a:rPr>
              <a:t>We first created an </a:t>
            </a:r>
            <a:r>
              <a:rPr lang="en-US" b="1" dirty="0">
                <a:latin typeface="Calibri" panose="020F0502020204030204" pitchFamily="34" charset="0"/>
                <a:ea typeface="Calibri" panose="020F0502020204030204" pitchFamily="34" charset="0"/>
                <a:cs typeface="Times New Roman" panose="02020603050405020304" pitchFamily="18" charset="0"/>
              </a:rPr>
              <a:t>avatar</a:t>
            </a:r>
            <a:r>
              <a:rPr lang="en-US" dirty="0">
                <a:latin typeface="Calibri" panose="020F0502020204030204" pitchFamily="34" charset="0"/>
                <a:ea typeface="Calibri" panose="020F0502020204030204" pitchFamily="34" charset="0"/>
                <a:cs typeface="Times New Roman" panose="02020603050405020304" pitchFamily="18" charset="0"/>
              </a:rPr>
              <a:t> of each participant with the same proportions and measures, with </a:t>
            </a:r>
            <a:r>
              <a:rPr lang="en-US" b="1" dirty="0">
                <a:latin typeface="Calibri" panose="020F0502020204030204" pitchFamily="34" charset="0"/>
                <a:ea typeface="Calibri" panose="020F0502020204030204" pitchFamily="34" charset="0"/>
                <a:cs typeface="Times New Roman" panose="02020603050405020304" pitchFamily="18" charset="0"/>
              </a:rPr>
              <a:t>photography procedure. </a:t>
            </a:r>
          </a:p>
        </p:txBody>
      </p:sp>
      <p:sp>
        <p:nvSpPr>
          <p:cNvPr id="10" name="TextBox 1">
            <a:extLst>
              <a:ext uri="{FF2B5EF4-FFF2-40B4-BE49-F238E27FC236}">
                <a16:creationId xmlns:a16="http://schemas.microsoft.com/office/drawing/2014/main" id="{E491B868-B7BC-2EBE-97DD-2ACAAEE05F5A}"/>
              </a:ext>
            </a:extLst>
          </p:cNvPr>
          <p:cNvSpPr txBox="1"/>
          <p:nvPr/>
        </p:nvSpPr>
        <p:spPr>
          <a:xfrm>
            <a:off x="288680" y="1631675"/>
            <a:ext cx="7315200" cy="836126"/>
          </a:xfrm>
          <a:prstGeom prst="rect">
            <a:avLst/>
          </a:prstGeom>
          <a:noFill/>
        </p:spPr>
        <p:txBody>
          <a:bodyPr wrap="square" rtlCol="0">
            <a:spAutoFit/>
          </a:bodyPr>
          <a:lstStyle/>
          <a:p>
            <a:pPr>
              <a:lnSpc>
                <a:spcPts val="2700"/>
              </a:lnSpc>
              <a:spcAft>
                <a:spcPts val="600"/>
              </a:spcAft>
            </a:pP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Procedure</a:t>
            </a:r>
          </a:p>
          <a:p>
            <a:pPr>
              <a:lnSpc>
                <a:spcPts val="2700"/>
              </a:lnSpc>
              <a:spcAft>
                <a:spcPts val="1800"/>
              </a:spcAft>
            </a:pPr>
            <a:r>
              <a:rPr lang="en-US" u="sng" dirty="0">
                <a:latin typeface="Calibri" panose="020F0502020204030204" pitchFamily="34" charset="0"/>
                <a:ea typeface="Calibri" panose="020F0502020204030204" pitchFamily="34" charset="0"/>
                <a:cs typeface="Times New Roman" panose="02020603050405020304" pitchFamily="18" charset="0"/>
              </a:rPr>
              <a:t>S</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teps to perform Body-Related AB assessment: </a:t>
            </a:r>
          </a:p>
        </p:txBody>
      </p:sp>
      <p:pic>
        <p:nvPicPr>
          <p:cNvPr id="11" name="Picture 2">
            <a:extLst>
              <a:ext uri="{FF2B5EF4-FFF2-40B4-BE49-F238E27FC236}">
                <a16:creationId xmlns:a16="http://schemas.microsoft.com/office/drawing/2014/main" id="{3EDCE2E1-E545-28CC-6864-1F689D7450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26" y="3692721"/>
            <a:ext cx="3167244" cy="1807078"/>
          </a:xfrm>
          <a:prstGeom prst="rect">
            <a:avLst/>
          </a:prstGeom>
        </p:spPr>
      </p:pic>
      <p:pic>
        <p:nvPicPr>
          <p:cNvPr id="12" name="Picture 9">
            <a:extLst>
              <a:ext uri="{FF2B5EF4-FFF2-40B4-BE49-F238E27FC236}">
                <a16:creationId xmlns:a16="http://schemas.microsoft.com/office/drawing/2014/main" id="{962B28FE-9A3E-77BD-8559-DF0530FE12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270" y="3694909"/>
            <a:ext cx="3196604" cy="1807078"/>
          </a:xfrm>
          <a:prstGeom prst="rect">
            <a:avLst/>
          </a:prstGeom>
        </p:spPr>
      </p:pic>
      <p:pic>
        <p:nvPicPr>
          <p:cNvPr id="14" name="Picture 7">
            <a:extLst>
              <a:ext uri="{FF2B5EF4-FFF2-40B4-BE49-F238E27FC236}">
                <a16:creationId xmlns:a16="http://schemas.microsoft.com/office/drawing/2014/main" id="{FE70594A-1B8A-CEC7-F8E0-618BEA3510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4119" y="3699342"/>
            <a:ext cx="1789044" cy="1807078"/>
          </a:xfrm>
          <a:prstGeom prst="rect">
            <a:avLst/>
          </a:prstGeom>
        </p:spPr>
      </p:pic>
      <p:sp>
        <p:nvSpPr>
          <p:cNvPr id="3" name="Flecha: a la derecha 2">
            <a:extLst>
              <a:ext uri="{FF2B5EF4-FFF2-40B4-BE49-F238E27FC236}">
                <a16:creationId xmlns:a16="http://schemas.microsoft.com/office/drawing/2014/main" id="{80ED2F09-C261-9948-3C05-4B61F25FBF2E}"/>
              </a:ext>
            </a:extLst>
          </p:cNvPr>
          <p:cNvSpPr/>
          <p:nvPr/>
        </p:nvSpPr>
        <p:spPr>
          <a:xfrm>
            <a:off x="3446215" y="4488966"/>
            <a:ext cx="189701" cy="163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FA3D060A-7893-79EF-4C50-57DBB304C024}"/>
              </a:ext>
            </a:extLst>
          </p:cNvPr>
          <p:cNvSpPr/>
          <p:nvPr/>
        </p:nvSpPr>
        <p:spPr>
          <a:xfrm>
            <a:off x="5521366" y="4495819"/>
            <a:ext cx="189701" cy="163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TextBox 1">
            <a:extLst>
              <a:ext uri="{FF2B5EF4-FFF2-40B4-BE49-F238E27FC236}">
                <a16:creationId xmlns:a16="http://schemas.microsoft.com/office/drawing/2014/main" id="{3C60A360-3899-E16E-4F04-C7602309ED71}"/>
              </a:ext>
            </a:extLst>
          </p:cNvPr>
          <p:cNvSpPr txBox="1"/>
          <p:nvPr/>
        </p:nvSpPr>
        <p:spPr>
          <a:xfrm>
            <a:off x="185530" y="5366820"/>
            <a:ext cx="8348870" cy="1231106"/>
          </a:xfrm>
          <a:prstGeom prst="rect">
            <a:avLst/>
          </a:prstGeom>
          <a:noFill/>
        </p:spPr>
        <p:txBody>
          <a:bodyPr wrap="square" rtlCol="0">
            <a:spAutoFit/>
          </a:bodyPr>
          <a:lstStyle/>
          <a:p>
            <a:pPr>
              <a:spcAft>
                <a:spcPts val="1800"/>
              </a:spcAft>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1800"/>
              </a:spcAft>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Then, all participants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were immersed in a virtual environment</a:t>
            </a:r>
            <a:r>
              <a:rPr lang="en-GB" sz="1800" dirty="0">
                <a:effectLst/>
                <a:latin typeface="Calibri" panose="020F0502020204030204" pitchFamily="34" charset="0"/>
                <a:ea typeface="Calibri" panose="020F0502020204030204" pitchFamily="34" charset="0"/>
                <a:cs typeface="Times New Roman" panose="02020603050405020304" pitchFamily="18" charset="0"/>
              </a:rPr>
              <a:t> through a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head-mounted display (HMD) (HTC VIVE Pro Eye™)</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which they could look in the mirror at their respective avatars. </a:t>
            </a:r>
          </a:p>
        </p:txBody>
      </p:sp>
    </p:spTree>
    <p:extLst>
      <p:ext uri="{BB962C8B-B14F-4D97-AF65-F5344CB8AC3E}">
        <p14:creationId xmlns:p14="http://schemas.microsoft.com/office/powerpoint/2010/main" val="328664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000"/>
                            </p:stCondLst>
                            <p:childTnLst>
                              <p:par>
                                <p:cTn id="17" presetID="22" presetClass="entr" presetSubtype="8"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3000"/>
                            </p:stCondLst>
                            <p:childTnLst>
                              <p:par>
                                <p:cTn id="25" presetID="22" presetClass="entr" presetSubtype="8" fill="hold" nodeType="after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2A70A0377DC043B521CBBA40D54EC3" ma:contentTypeVersion="13" ma:contentTypeDescription="Create a new document." ma:contentTypeScope="" ma:versionID="b3ba71f5c114ac8eae440e021a2f7c45">
  <xsd:schema xmlns:xsd="http://www.w3.org/2001/XMLSchema" xmlns:xs="http://www.w3.org/2001/XMLSchema" xmlns:p="http://schemas.microsoft.com/office/2006/metadata/properties" xmlns:ns2="1e671bff-a4b1-4124-abfd-29a4ae65a73b" xmlns:ns3="cdf6dfcd-4e6c-4f91-a6b6-8fb85f4ee5b0" targetNamespace="http://schemas.microsoft.com/office/2006/metadata/properties" ma:root="true" ma:fieldsID="f70ef2102511c5eb347deac4fbaaa41f" ns2:_="" ns3:_="">
    <xsd:import namespace="1e671bff-a4b1-4124-abfd-29a4ae65a73b"/>
    <xsd:import namespace="cdf6dfcd-4e6c-4f91-a6b6-8fb85f4ee5b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671bff-a4b1-4124-abfd-29a4ae65a7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f6dfcd-4e6c-4f91-a6b6-8fb85f4ee5b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AF3EDF-D0D6-4CEB-946D-DF1E362C0ABE}">
  <ds:schemaRefs>
    <ds:schemaRef ds:uri="http://schemas.microsoft.com/sharepoint/v3/contenttype/forms"/>
  </ds:schemaRefs>
</ds:datastoreItem>
</file>

<file path=customXml/itemProps2.xml><?xml version="1.0" encoding="utf-8"?>
<ds:datastoreItem xmlns:ds="http://schemas.openxmlformats.org/officeDocument/2006/customXml" ds:itemID="{E24BAE3A-9279-444F-BB6C-6BCAEB6D51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671bff-a4b1-4124-abfd-29a4ae65a73b"/>
    <ds:schemaRef ds:uri="cdf6dfcd-4e6c-4f91-a6b6-8fb85f4ee5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3F5AFA-7EE4-4518-A919-759C14974496}">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office/infopath/2007/PartnerControls"/>
    <ds:schemaRef ds:uri="cdf6dfcd-4e6c-4f91-a6b6-8fb85f4ee5b0"/>
    <ds:schemaRef ds:uri="http://purl.org/dc/dcmitype/"/>
    <ds:schemaRef ds:uri="1e671bff-a4b1-4124-abfd-29a4ae65a73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1618</TotalTime>
  <Words>2374</Words>
  <Application>Microsoft Office PowerPoint</Application>
  <PresentationFormat>Presentación en pantalla (4:3)</PresentationFormat>
  <Paragraphs>154</Paragraphs>
  <Slides>22</Slides>
  <Notes>2</Notes>
  <HiddenSlides>0</HiddenSlides>
  <MMClips>2</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22</vt:i4>
      </vt:variant>
    </vt:vector>
  </HeadingPairs>
  <TitlesOfParts>
    <vt:vector size="33" baseType="lpstr">
      <vt:lpstr>Arial</vt:lpstr>
      <vt:lpstr>Arial Narrow</vt:lpstr>
      <vt:lpstr>Calibri</vt:lpstr>
      <vt:lpstr>Calibri Light</vt:lpstr>
      <vt:lpstr>Cambria Math</vt:lpstr>
      <vt:lpstr>inherit</vt:lpstr>
      <vt:lpstr>URWPalladioL-Bold</vt:lpstr>
      <vt:lpstr>URWPalladioL-Roma</vt:lpstr>
      <vt:lpstr>VnURWPalladioL</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Gannon</dc:creator>
  <cp:lastModifiedBy>Franck Meschberger</cp:lastModifiedBy>
  <cp:revision>165</cp:revision>
  <dcterms:created xsi:type="dcterms:W3CDTF">2019-12-02T21:10:52Z</dcterms:created>
  <dcterms:modified xsi:type="dcterms:W3CDTF">2022-05-12T17:29:45Z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0x010100F62A70A0377DC043B521CBBA40D54EC3</vt:lpwstr>
  </property>
</Properties>
</file>